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8"/>
  </p:notesMasterIdLst>
  <p:handoutMasterIdLst>
    <p:handoutMasterId r:id="rId19"/>
  </p:handoutMasterIdLst>
  <p:sldIdLst>
    <p:sldId id="278" r:id="rId2"/>
    <p:sldId id="279" r:id="rId3"/>
    <p:sldId id="304" r:id="rId4"/>
    <p:sldId id="305" r:id="rId5"/>
    <p:sldId id="307" r:id="rId6"/>
    <p:sldId id="308" r:id="rId7"/>
    <p:sldId id="309" r:id="rId8"/>
    <p:sldId id="310" r:id="rId9"/>
    <p:sldId id="311" r:id="rId10"/>
    <p:sldId id="312" r:id="rId11"/>
    <p:sldId id="313" r:id="rId12"/>
    <p:sldId id="314" r:id="rId13"/>
    <p:sldId id="315" r:id="rId14"/>
    <p:sldId id="318" r:id="rId15"/>
    <p:sldId id="319" r:id="rId16"/>
    <p:sldId id="32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structions" id="{1E32A69C-1347-4D3E-BA04-8E2EC4B4D735}">
          <p14:sldIdLst>
            <p14:sldId id="278"/>
            <p14:sldId id="279"/>
          </p14:sldIdLst>
        </p14:section>
        <p14:section name="Interactive presentation" id="{5715B961-2B80-4331-A540-8268DDFFAE8C}">
          <p14:sldIdLst/>
        </p14:section>
        <p14:section name="Presentation" id="{17A2A82C-4DB5-442D-BF09-83A2AC698C14}">
          <p14:sldIdLst>
            <p14:sldId id="304"/>
            <p14:sldId id="305"/>
            <p14:sldId id="307"/>
            <p14:sldId id="308"/>
            <p14:sldId id="309"/>
            <p14:sldId id="310"/>
            <p14:sldId id="311"/>
            <p14:sldId id="312"/>
            <p14:sldId id="313"/>
            <p14:sldId id="314"/>
            <p14:sldId id="315"/>
            <p14:sldId id="318"/>
            <p14:sldId id="319"/>
            <p14:sldId id="32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8" d="100"/>
          <a:sy n="88" d="100"/>
        </p:scale>
        <p:origin x="630" y="102"/>
      </p:cViewPr>
      <p:guideLst/>
    </p:cSldViewPr>
  </p:slideViewPr>
  <p:notesTextViewPr>
    <p:cViewPr>
      <p:scale>
        <a:sx n="3" d="2"/>
        <a:sy n="3" d="2"/>
      </p:scale>
      <p:origin x="0" y="0"/>
    </p:cViewPr>
  </p:notesTextViewPr>
  <p:sorterViewPr>
    <p:cViewPr>
      <p:scale>
        <a:sx n="78" d="100"/>
        <a:sy n="78" d="100"/>
      </p:scale>
      <p:origin x="0" y="0"/>
    </p:cViewPr>
  </p:sorterViewPr>
  <p:notesViewPr>
    <p:cSldViewPr snapToGrid="0" showGuides="1">
      <p:cViewPr varScale="1">
        <p:scale>
          <a:sx n="92" d="100"/>
          <a:sy n="92" d="100"/>
        </p:scale>
        <p:origin x="2796"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ad.stockholm.se\cli-sd\cc2sd006\004314\Avdelning_N&#196;RINGSLIV_&amp;_KOMPETENS\Projektgrupp_3\Tillv&#228;xtanalys\2020\Tabeller%20och%20figurer_2020081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ad.stockholm.se\cli-sd\cc2sd006\004314\Avdelning_N&#196;RINGSLIV_&amp;_KOMPETENS\Projektgrupp_3\Tillv&#228;xtanalys\2020\Tabeller%20och%20figurer_20200811.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'Figur 13'!$B$1</c:f>
              <c:strCache>
                <c:ptCount val="1"/>
                <c:pt idx="0">
                  <c:v>Konkurser</c:v>
                </c:pt>
              </c:strCache>
            </c:strRef>
          </c:tx>
          <c:spPr>
            <a:solidFill>
              <a:schemeClr val="accent1"/>
            </a:solidFill>
            <a:ln>
              <a:noFill/>
            </a:ln>
            <a:effectLst/>
          </c:spPr>
          <c:invertIfNegative val="0"/>
          <c:cat>
            <c:strRef>
              <c:f>'Figur 13'!$A$2:$A$8</c:f>
              <c:strCache>
                <c:ptCount val="7"/>
                <c:pt idx="0">
                  <c:v>Januari</c:v>
                </c:pt>
                <c:pt idx="1">
                  <c:v>Februari</c:v>
                </c:pt>
                <c:pt idx="2">
                  <c:v>Mars</c:v>
                </c:pt>
                <c:pt idx="3">
                  <c:v>April</c:v>
                </c:pt>
                <c:pt idx="4">
                  <c:v>Maj</c:v>
                </c:pt>
                <c:pt idx="5">
                  <c:v>Juni</c:v>
                </c:pt>
                <c:pt idx="6">
                  <c:v>Juli</c:v>
                </c:pt>
              </c:strCache>
            </c:strRef>
          </c:cat>
          <c:val>
            <c:numRef>
              <c:f>'Figur 13'!$B$2:$B$8</c:f>
              <c:numCache>
                <c:formatCode>General</c:formatCode>
                <c:ptCount val="7"/>
                <c:pt idx="0">
                  <c:v>86</c:v>
                </c:pt>
                <c:pt idx="1">
                  <c:v>125</c:v>
                </c:pt>
                <c:pt idx="2">
                  <c:v>166</c:v>
                </c:pt>
                <c:pt idx="3">
                  <c:v>220</c:v>
                </c:pt>
                <c:pt idx="4">
                  <c:v>158</c:v>
                </c:pt>
                <c:pt idx="5">
                  <c:v>148</c:v>
                </c:pt>
                <c:pt idx="6">
                  <c:v>136</c:v>
                </c:pt>
              </c:numCache>
            </c:numRef>
          </c:val>
          <c:extLst>
            <c:ext xmlns:c16="http://schemas.microsoft.com/office/drawing/2014/chart" uri="{C3380CC4-5D6E-409C-BE32-E72D297353CC}">
              <c16:uniqueId val="{00000000-D061-4EC7-AD0B-5C7D359000BE}"/>
            </c:ext>
          </c:extLst>
        </c:ser>
        <c:ser>
          <c:idx val="1"/>
          <c:order val="1"/>
          <c:tx>
            <c:strRef>
              <c:f>'Figur 13'!$C$1</c:f>
              <c:strCache>
                <c:ptCount val="1"/>
                <c:pt idx="0">
                  <c:v>Rekonstruktuion</c:v>
                </c:pt>
              </c:strCache>
            </c:strRef>
          </c:tx>
          <c:spPr>
            <a:solidFill>
              <a:schemeClr val="accent2"/>
            </a:solidFill>
            <a:ln>
              <a:noFill/>
            </a:ln>
            <a:effectLst/>
          </c:spPr>
          <c:invertIfNegative val="0"/>
          <c:cat>
            <c:strRef>
              <c:f>'Figur 13'!$A$2:$A$8</c:f>
              <c:strCache>
                <c:ptCount val="7"/>
                <c:pt idx="0">
                  <c:v>Januari</c:v>
                </c:pt>
                <c:pt idx="1">
                  <c:v>Februari</c:v>
                </c:pt>
                <c:pt idx="2">
                  <c:v>Mars</c:v>
                </c:pt>
                <c:pt idx="3">
                  <c:v>April</c:v>
                </c:pt>
                <c:pt idx="4">
                  <c:v>Maj</c:v>
                </c:pt>
                <c:pt idx="5">
                  <c:v>Juni</c:v>
                </c:pt>
                <c:pt idx="6">
                  <c:v>Juli</c:v>
                </c:pt>
              </c:strCache>
            </c:strRef>
          </c:cat>
          <c:val>
            <c:numRef>
              <c:f>'Figur 13'!$C$2:$C$8</c:f>
              <c:numCache>
                <c:formatCode>General</c:formatCode>
                <c:ptCount val="7"/>
                <c:pt idx="0">
                  <c:v>12</c:v>
                </c:pt>
                <c:pt idx="1">
                  <c:v>17</c:v>
                </c:pt>
                <c:pt idx="2">
                  <c:v>61</c:v>
                </c:pt>
                <c:pt idx="3">
                  <c:v>52</c:v>
                </c:pt>
                <c:pt idx="4">
                  <c:v>24</c:v>
                </c:pt>
                <c:pt idx="5">
                  <c:v>33</c:v>
                </c:pt>
                <c:pt idx="6">
                  <c:v>9</c:v>
                </c:pt>
              </c:numCache>
            </c:numRef>
          </c:val>
          <c:extLst>
            <c:ext xmlns:c16="http://schemas.microsoft.com/office/drawing/2014/chart" uri="{C3380CC4-5D6E-409C-BE32-E72D297353CC}">
              <c16:uniqueId val="{00000001-D061-4EC7-AD0B-5C7D359000BE}"/>
            </c:ext>
          </c:extLst>
        </c:ser>
        <c:dLbls>
          <c:showLegendKey val="0"/>
          <c:showVal val="0"/>
          <c:showCatName val="0"/>
          <c:showSerName val="0"/>
          <c:showPercent val="0"/>
          <c:showBubbleSize val="0"/>
        </c:dLbls>
        <c:gapWidth val="150"/>
        <c:overlap val="100"/>
        <c:axId val="878164296"/>
        <c:axId val="878164624"/>
      </c:barChart>
      <c:lineChart>
        <c:grouping val="standard"/>
        <c:varyColors val="0"/>
        <c:ser>
          <c:idx val="2"/>
          <c:order val="2"/>
          <c:tx>
            <c:strRef>
              <c:f>'Figur 13'!$D$1</c:f>
              <c:strCache>
                <c:ptCount val="1"/>
                <c:pt idx="0">
                  <c:v>Anställda konkurs</c:v>
                </c:pt>
              </c:strCache>
            </c:strRef>
          </c:tx>
          <c:spPr>
            <a:ln w="28575" cap="rnd">
              <a:solidFill>
                <a:schemeClr val="accent3"/>
              </a:solidFill>
              <a:round/>
            </a:ln>
            <a:effectLst/>
          </c:spPr>
          <c:marker>
            <c:symbol val="none"/>
          </c:marker>
          <c:cat>
            <c:strRef>
              <c:f>'Figur 13'!$A$2:$A$8</c:f>
              <c:strCache>
                <c:ptCount val="7"/>
                <c:pt idx="0">
                  <c:v>Januari</c:v>
                </c:pt>
                <c:pt idx="1">
                  <c:v>Februari</c:v>
                </c:pt>
                <c:pt idx="2">
                  <c:v>Mars</c:v>
                </c:pt>
                <c:pt idx="3">
                  <c:v>April</c:v>
                </c:pt>
                <c:pt idx="4">
                  <c:v>Maj</c:v>
                </c:pt>
                <c:pt idx="5">
                  <c:v>Juni</c:v>
                </c:pt>
                <c:pt idx="6">
                  <c:v>Juli</c:v>
                </c:pt>
              </c:strCache>
            </c:strRef>
          </c:cat>
          <c:val>
            <c:numRef>
              <c:f>'Figur 13'!$D$2:$D$8</c:f>
              <c:numCache>
                <c:formatCode>General</c:formatCode>
                <c:ptCount val="7"/>
                <c:pt idx="0">
                  <c:v>150</c:v>
                </c:pt>
                <c:pt idx="1">
                  <c:v>511</c:v>
                </c:pt>
                <c:pt idx="2">
                  <c:v>446</c:v>
                </c:pt>
                <c:pt idx="3">
                  <c:v>620</c:v>
                </c:pt>
                <c:pt idx="4">
                  <c:v>279</c:v>
                </c:pt>
                <c:pt idx="5">
                  <c:v>355</c:v>
                </c:pt>
                <c:pt idx="6">
                  <c:v>226</c:v>
                </c:pt>
              </c:numCache>
            </c:numRef>
          </c:val>
          <c:smooth val="0"/>
          <c:extLst>
            <c:ext xmlns:c16="http://schemas.microsoft.com/office/drawing/2014/chart" uri="{C3380CC4-5D6E-409C-BE32-E72D297353CC}">
              <c16:uniqueId val="{00000002-D061-4EC7-AD0B-5C7D359000BE}"/>
            </c:ext>
          </c:extLst>
        </c:ser>
        <c:ser>
          <c:idx val="3"/>
          <c:order val="3"/>
          <c:tx>
            <c:strRef>
              <c:f>'Figur 13'!$E$1</c:f>
              <c:strCache>
                <c:ptCount val="1"/>
                <c:pt idx="0">
                  <c:v>Anställda rekonstruktion</c:v>
                </c:pt>
              </c:strCache>
            </c:strRef>
          </c:tx>
          <c:spPr>
            <a:ln w="28575" cap="rnd">
              <a:solidFill>
                <a:schemeClr val="accent3">
                  <a:lumMod val="20000"/>
                  <a:lumOff val="80000"/>
                </a:schemeClr>
              </a:solidFill>
              <a:round/>
            </a:ln>
            <a:effectLst/>
          </c:spPr>
          <c:marker>
            <c:symbol val="none"/>
          </c:marker>
          <c:cat>
            <c:strRef>
              <c:f>'Figur 13'!$A$2:$A$8</c:f>
              <c:strCache>
                <c:ptCount val="7"/>
                <c:pt idx="0">
                  <c:v>Januari</c:v>
                </c:pt>
                <c:pt idx="1">
                  <c:v>Februari</c:v>
                </c:pt>
                <c:pt idx="2">
                  <c:v>Mars</c:v>
                </c:pt>
                <c:pt idx="3">
                  <c:v>April</c:v>
                </c:pt>
                <c:pt idx="4">
                  <c:v>Maj</c:v>
                </c:pt>
                <c:pt idx="5">
                  <c:v>Juni</c:v>
                </c:pt>
                <c:pt idx="6">
                  <c:v>Juli</c:v>
                </c:pt>
              </c:strCache>
            </c:strRef>
          </c:cat>
          <c:val>
            <c:numRef>
              <c:f>'Figur 13'!$E$2:$E$8</c:f>
              <c:numCache>
                <c:formatCode>General</c:formatCode>
                <c:ptCount val="7"/>
                <c:pt idx="0">
                  <c:v>2</c:v>
                </c:pt>
                <c:pt idx="1">
                  <c:v>48</c:v>
                </c:pt>
                <c:pt idx="2">
                  <c:v>320</c:v>
                </c:pt>
                <c:pt idx="3">
                  <c:v>112</c:v>
                </c:pt>
                <c:pt idx="4">
                  <c:v>4</c:v>
                </c:pt>
                <c:pt idx="5">
                  <c:v>92</c:v>
                </c:pt>
                <c:pt idx="6">
                  <c:v>27</c:v>
                </c:pt>
              </c:numCache>
            </c:numRef>
          </c:val>
          <c:smooth val="0"/>
          <c:extLst>
            <c:ext xmlns:c16="http://schemas.microsoft.com/office/drawing/2014/chart" uri="{C3380CC4-5D6E-409C-BE32-E72D297353CC}">
              <c16:uniqueId val="{00000003-D061-4EC7-AD0B-5C7D359000BE}"/>
            </c:ext>
          </c:extLst>
        </c:ser>
        <c:dLbls>
          <c:showLegendKey val="0"/>
          <c:showVal val="0"/>
          <c:showCatName val="0"/>
          <c:showSerName val="0"/>
          <c:showPercent val="0"/>
          <c:showBubbleSize val="0"/>
        </c:dLbls>
        <c:marker val="1"/>
        <c:smooth val="0"/>
        <c:axId val="1148469032"/>
        <c:axId val="1148473624"/>
      </c:lineChart>
      <c:catAx>
        <c:axId val="878164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sv-SE"/>
          </a:p>
        </c:txPr>
        <c:crossAx val="878164624"/>
        <c:crosses val="autoZero"/>
        <c:auto val="1"/>
        <c:lblAlgn val="ctr"/>
        <c:lblOffset val="100"/>
        <c:noMultiLvlLbl val="0"/>
      </c:catAx>
      <c:valAx>
        <c:axId val="8781646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sv-SE"/>
          </a:p>
        </c:txPr>
        <c:crossAx val="878164296"/>
        <c:crosses val="autoZero"/>
        <c:crossBetween val="between"/>
      </c:valAx>
      <c:valAx>
        <c:axId val="1148473624"/>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sv-SE"/>
          </a:p>
        </c:txPr>
        <c:crossAx val="1148469032"/>
        <c:crosses val="max"/>
        <c:crossBetween val="between"/>
      </c:valAx>
      <c:catAx>
        <c:axId val="1148469032"/>
        <c:scaling>
          <c:orientation val="minMax"/>
        </c:scaling>
        <c:delete val="1"/>
        <c:axPos val="b"/>
        <c:numFmt formatCode="General" sourceLinked="1"/>
        <c:majorTickMark val="out"/>
        <c:minorTickMark val="none"/>
        <c:tickLblPos val="nextTo"/>
        <c:crossAx val="1148473624"/>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sv-SE"/>
        </a:p>
      </c:txPr>
    </c:legend>
    <c:plotVisOnly val="1"/>
    <c:dispBlanksAs val="gap"/>
    <c:showDLblsOverMax val="0"/>
  </c:chart>
  <c:spPr>
    <a:noFill/>
    <a:ln>
      <a:noFill/>
    </a:ln>
    <a:effectLst/>
  </c:spPr>
  <c:txPr>
    <a:bodyPr/>
    <a:lstStyle/>
    <a:p>
      <a:pPr>
        <a:defRPr sz="1200">
          <a:solidFill>
            <a:schemeClr val="tx1"/>
          </a:solidFill>
        </a:defRPr>
      </a:pPr>
      <a:endParaRPr lang="sv-S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'Figur 12'!$B$2</c:f>
              <c:strCache>
                <c:ptCount val="1"/>
                <c:pt idx="0">
                  <c:v>2017</c:v>
                </c:pt>
              </c:strCache>
            </c:strRef>
          </c:tx>
          <c:spPr>
            <a:solidFill>
              <a:schemeClr val="accent1"/>
            </a:solidFill>
            <a:ln>
              <a:noFill/>
            </a:ln>
            <a:effectLst/>
          </c:spPr>
          <c:invertIfNegative val="0"/>
          <c:cat>
            <c:strRef>
              <c:f>'Figur 12'!$A$3:$A$8</c:f>
              <c:strCache>
                <c:ptCount val="6"/>
                <c:pt idx="0">
                  <c:v>Januari</c:v>
                </c:pt>
                <c:pt idx="1">
                  <c:v>Februari</c:v>
                </c:pt>
                <c:pt idx="2">
                  <c:v>Mars</c:v>
                </c:pt>
                <c:pt idx="3">
                  <c:v>April</c:v>
                </c:pt>
                <c:pt idx="4">
                  <c:v>Maj</c:v>
                </c:pt>
                <c:pt idx="5">
                  <c:v>Juni</c:v>
                </c:pt>
              </c:strCache>
            </c:strRef>
          </c:cat>
          <c:val>
            <c:numRef>
              <c:f>'Figur 12'!$B$3:$B$8</c:f>
              <c:numCache>
                <c:formatCode>0</c:formatCode>
                <c:ptCount val="6"/>
                <c:pt idx="0">
                  <c:v>524</c:v>
                </c:pt>
                <c:pt idx="1">
                  <c:v>188</c:v>
                </c:pt>
                <c:pt idx="2">
                  <c:v>227</c:v>
                </c:pt>
                <c:pt idx="3">
                  <c:v>522</c:v>
                </c:pt>
                <c:pt idx="4">
                  <c:v>273</c:v>
                </c:pt>
                <c:pt idx="5">
                  <c:v>338</c:v>
                </c:pt>
              </c:numCache>
            </c:numRef>
          </c:val>
          <c:extLst>
            <c:ext xmlns:c16="http://schemas.microsoft.com/office/drawing/2014/chart" uri="{C3380CC4-5D6E-409C-BE32-E72D297353CC}">
              <c16:uniqueId val="{00000000-3187-43A3-B71A-1F5C73EF70B8}"/>
            </c:ext>
          </c:extLst>
        </c:ser>
        <c:ser>
          <c:idx val="1"/>
          <c:order val="1"/>
          <c:tx>
            <c:strRef>
              <c:f>'Figur 12'!$C$2</c:f>
              <c:strCache>
                <c:ptCount val="1"/>
                <c:pt idx="0">
                  <c:v>2018</c:v>
                </c:pt>
              </c:strCache>
            </c:strRef>
          </c:tx>
          <c:spPr>
            <a:solidFill>
              <a:schemeClr val="accent2"/>
            </a:solidFill>
            <a:ln>
              <a:noFill/>
            </a:ln>
            <a:effectLst/>
          </c:spPr>
          <c:invertIfNegative val="0"/>
          <c:cat>
            <c:strRef>
              <c:f>'Figur 12'!$A$3:$A$8</c:f>
              <c:strCache>
                <c:ptCount val="6"/>
                <c:pt idx="0">
                  <c:v>Januari</c:v>
                </c:pt>
                <c:pt idx="1">
                  <c:v>Februari</c:v>
                </c:pt>
                <c:pt idx="2">
                  <c:v>Mars</c:v>
                </c:pt>
                <c:pt idx="3">
                  <c:v>April</c:v>
                </c:pt>
                <c:pt idx="4">
                  <c:v>Maj</c:v>
                </c:pt>
                <c:pt idx="5">
                  <c:v>Juni</c:v>
                </c:pt>
              </c:strCache>
            </c:strRef>
          </c:cat>
          <c:val>
            <c:numRef>
              <c:f>'Figur 12'!$C$3:$C$8</c:f>
              <c:numCache>
                <c:formatCode>0</c:formatCode>
                <c:ptCount val="6"/>
                <c:pt idx="0">
                  <c:v>542</c:v>
                </c:pt>
                <c:pt idx="1">
                  <c:v>179</c:v>
                </c:pt>
                <c:pt idx="2">
                  <c:v>240</c:v>
                </c:pt>
                <c:pt idx="3">
                  <c:v>243</c:v>
                </c:pt>
                <c:pt idx="4">
                  <c:v>421</c:v>
                </c:pt>
                <c:pt idx="5">
                  <c:v>292</c:v>
                </c:pt>
              </c:numCache>
            </c:numRef>
          </c:val>
          <c:extLst>
            <c:ext xmlns:c16="http://schemas.microsoft.com/office/drawing/2014/chart" uri="{C3380CC4-5D6E-409C-BE32-E72D297353CC}">
              <c16:uniqueId val="{00000001-3187-43A3-B71A-1F5C73EF70B8}"/>
            </c:ext>
          </c:extLst>
        </c:ser>
        <c:ser>
          <c:idx val="2"/>
          <c:order val="2"/>
          <c:tx>
            <c:strRef>
              <c:f>'Figur 12'!$D$2</c:f>
              <c:strCache>
                <c:ptCount val="1"/>
                <c:pt idx="0">
                  <c:v>2019</c:v>
                </c:pt>
              </c:strCache>
            </c:strRef>
          </c:tx>
          <c:spPr>
            <a:solidFill>
              <a:schemeClr val="accent3"/>
            </a:solidFill>
            <a:ln>
              <a:noFill/>
            </a:ln>
            <a:effectLst/>
          </c:spPr>
          <c:invertIfNegative val="0"/>
          <c:cat>
            <c:strRef>
              <c:f>'Figur 12'!$A$3:$A$8</c:f>
              <c:strCache>
                <c:ptCount val="6"/>
                <c:pt idx="0">
                  <c:v>Januari</c:v>
                </c:pt>
                <c:pt idx="1">
                  <c:v>Februari</c:v>
                </c:pt>
                <c:pt idx="2">
                  <c:v>Mars</c:v>
                </c:pt>
                <c:pt idx="3">
                  <c:v>April</c:v>
                </c:pt>
                <c:pt idx="4">
                  <c:v>Maj</c:v>
                </c:pt>
                <c:pt idx="5">
                  <c:v>Juni</c:v>
                </c:pt>
              </c:strCache>
            </c:strRef>
          </c:cat>
          <c:val>
            <c:numRef>
              <c:f>'Figur 12'!$D$3:$D$8</c:f>
              <c:numCache>
                <c:formatCode>General</c:formatCode>
                <c:ptCount val="6"/>
                <c:pt idx="0">
                  <c:v>360</c:v>
                </c:pt>
                <c:pt idx="1">
                  <c:v>278</c:v>
                </c:pt>
                <c:pt idx="2">
                  <c:v>352</c:v>
                </c:pt>
                <c:pt idx="3">
                  <c:v>477</c:v>
                </c:pt>
                <c:pt idx="4">
                  <c:v>608</c:v>
                </c:pt>
                <c:pt idx="5">
                  <c:v>337</c:v>
                </c:pt>
              </c:numCache>
            </c:numRef>
          </c:val>
          <c:extLst>
            <c:ext xmlns:c16="http://schemas.microsoft.com/office/drawing/2014/chart" uri="{C3380CC4-5D6E-409C-BE32-E72D297353CC}">
              <c16:uniqueId val="{00000002-3187-43A3-B71A-1F5C73EF70B8}"/>
            </c:ext>
          </c:extLst>
        </c:ser>
        <c:ser>
          <c:idx val="3"/>
          <c:order val="3"/>
          <c:tx>
            <c:strRef>
              <c:f>'Figur 12'!$E$2</c:f>
              <c:strCache>
                <c:ptCount val="1"/>
                <c:pt idx="0">
                  <c:v>2020</c:v>
                </c:pt>
              </c:strCache>
            </c:strRef>
          </c:tx>
          <c:spPr>
            <a:solidFill>
              <a:schemeClr val="accent4"/>
            </a:solidFill>
            <a:ln>
              <a:noFill/>
            </a:ln>
            <a:effectLst/>
          </c:spPr>
          <c:invertIfNegative val="0"/>
          <c:cat>
            <c:strRef>
              <c:f>'Figur 12'!$A$3:$A$8</c:f>
              <c:strCache>
                <c:ptCount val="6"/>
                <c:pt idx="0">
                  <c:v>Januari</c:v>
                </c:pt>
                <c:pt idx="1">
                  <c:v>Februari</c:v>
                </c:pt>
                <c:pt idx="2">
                  <c:v>Mars</c:v>
                </c:pt>
                <c:pt idx="3">
                  <c:v>April</c:v>
                </c:pt>
                <c:pt idx="4">
                  <c:v>Maj</c:v>
                </c:pt>
                <c:pt idx="5">
                  <c:v>Juni</c:v>
                </c:pt>
              </c:strCache>
            </c:strRef>
          </c:cat>
          <c:val>
            <c:numRef>
              <c:f>'Figur 12'!$E$3:$E$8</c:f>
              <c:numCache>
                <c:formatCode>General</c:formatCode>
                <c:ptCount val="6"/>
                <c:pt idx="0">
                  <c:v>744</c:v>
                </c:pt>
                <c:pt idx="1">
                  <c:v>486</c:v>
                </c:pt>
                <c:pt idx="2">
                  <c:v>664</c:v>
                </c:pt>
                <c:pt idx="3">
                  <c:v>1105</c:v>
                </c:pt>
                <c:pt idx="4">
                  <c:v>287</c:v>
                </c:pt>
                <c:pt idx="5">
                  <c:v>888</c:v>
                </c:pt>
              </c:numCache>
            </c:numRef>
          </c:val>
          <c:extLst>
            <c:ext xmlns:c16="http://schemas.microsoft.com/office/drawing/2014/chart" uri="{C3380CC4-5D6E-409C-BE32-E72D297353CC}">
              <c16:uniqueId val="{00000003-3187-43A3-B71A-1F5C73EF70B8}"/>
            </c:ext>
          </c:extLst>
        </c:ser>
        <c:dLbls>
          <c:showLegendKey val="0"/>
          <c:showVal val="0"/>
          <c:showCatName val="0"/>
          <c:showSerName val="0"/>
          <c:showPercent val="0"/>
          <c:showBubbleSize val="0"/>
        </c:dLbls>
        <c:gapWidth val="150"/>
        <c:axId val="636951224"/>
        <c:axId val="636951552"/>
      </c:barChart>
      <c:catAx>
        <c:axId val="636951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sv-SE"/>
          </a:p>
        </c:txPr>
        <c:crossAx val="636951552"/>
        <c:crosses val="autoZero"/>
        <c:auto val="1"/>
        <c:lblAlgn val="ctr"/>
        <c:lblOffset val="100"/>
        <c:noMultiLvlLbl val="0"/>
      </c:catAx>
      <c:valAx>
        <c:axId val="63695155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sv-SE"/>
          </a:p>
        </c:txPr>
        <c:crossAx val="6369512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sv-SE"/>
        </a:p>
      </c:txPr>
    </c:legend>
    <c:plotVisOnly val="1"/>
    <c:dispBlanksAs val="gap"/>
    <c:showDLblsOverMax val="0"/>
  </c:chart>
  <c:spPr>
    <a:noFill/>
    <a:ln>
      <a:noFill/>
    </a:ln>
    <a:effectLst/>
  </c:spPr>
  <c:txPr>
    <a:bodyPr/>
    <a:lstStyle/>
    <a:p>
      <a:pPr>
        <a:defRPr sz="1100">
          <a:solidFill>
            <a:schemeClr val="tx1"/>
          </a:solidFill>
        </a:defRPr>
      </a:pPr>
      <a:endParaRPr lang="sv-S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Alla 
företag</c:v>
                </c:pt>
                <c:pt idx="1">
                  <c:v>Aktiebolag</c:v>
                </c:pt>
                <c:pt idx="2">
                  <c:v>Arbetsställen*</c:v>
                </c:pt>
                <c:pt idx="3">
                  <c:v>Arbetsgivare*</c:v>
                </c:pt>
              </c:strCache>
            </c:strRef>
          </c:cat>
          <c:val>
            <c:numRef>
              <c:f>Sheet1!$B$2:$B$5</c:f>
              <c:numCache>
                <c:formatCode>#,##0</c:formatCode>
                <c:ptCount val="4"/>
                <c:pt idx="0">
                  <c:v>201900</c:v>
                </c:pt>
                <c:pt idx="1">
                  <c:v>139600</c:v>
                </c:pt>
                <c:pt idx="2">
                  <c:v>89940</c:v>
                </c:pt>
                <c:pt idx="3">
                  <c:v>84600</c:v>
                </c:pt>
              </c:numCache>
            </c:numRef>
          </c:val>
          <c:extLst>
            <c:ext xmlns:c16="http://schemas.microsoft.com/office/drawing/2014/chart" uri="{C3380CC4-5D6E-409C-BE32-E72D297353CC}">
              <c16:uniqueId val="{00000000-3991-46D8-9264-86DE51F8A45F}"/>
            </c:ext>
          </c:extLst>
        </c:ser>
        <c:dLbls>
          <c:showLegendKey val="0"/>
          <c:showVal val="0"/>
          <c:showCatName val="0"/>
          <c:showSerName val="0"/>
          <c:showPercent val="0"/>
          <c:showBubbleSize val="0"/>
        </c:dLbls>
        <c:gapWidth val="219"/>
        <c:overlap val="-27"/>
        <c:axId val="382801408"/>
        <c:axId val="382795984"/>
      </c:barChart>
      <c:catAx>
        <c:axId val="382801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sv-SE"/>
          </a:p>
        </c:txPr>
        <c:crossAx val="382795984"/>
        <c:crosses val="autoZero"/>
        <c:auto val="1"/>
        <c:lblAlgn val="ctr"/>
        <c:lblOffset val="100"/>
        <c:noMultiLvlLbl val="0"/>
      </c:catAx>
      <c:valAx>
        <c:axId val="38279598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sv-SE"/>
          </a:p>
        </c:txPr>
        <c:crossAx val="382801408"/>
        <c:crosses val="autoZero"/>
        <c:crossBetween val="between"/>
        <c:majorUnit val="50000"/>
      </c:valAx>
      <c:spPr>
        <a:noFill/>
        <a:ln>
          <a:noFill/>
        </a:ln>
        <a:effectLst/>
      </c:spPr>
    </c:plotArea>
    <c:plotVisOnly val="1"/>
    <c:dispBlanksAs val="gap"/>
    <c:showDLblsOverMax val="0"/>
  </c:chart>
  <c:spPr>
    <a:noFill/>
    <a:ln>
      <a:noFill/>
    </a:ln>
    <a:effectLst/>
  </c:spPr>
  <c:txPr>
    <a:bodyPr/>
    <a:lstStyle/>
    <a:p>
      <a:pPr>
        <a:defRPr sz="1600"/>
      </a:pPr>
      <a:endParaRPr lang="sv-S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dirty="0"/>
          </a:p>
        </p:txBody>
      </p:sp>
      <p:sp>
        <p:nvSpPr>
          <p:cNvPr id="3" name="Platshållare fö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24198A5-9F51-4395-A9D1-A450078D54B5}" type="datetimeFigureOut">
              <a:rPr lang="sv-SE" smtClean="0"/>
              <a:t>2020-09-30</a:t>
            </a:fld>
            <a:endParaRPr lang="sv-SE"/>
          </a:p>
        </p:txBody>
      </p:sp>
      <p:sp>
        <p:nvSpPr>
          <p:cNvPr id="4" name="Platshållare för sidfo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B746FB2-947D-4403-805A-8A78101255B7}" type="slidenum">
              <a:rPr lang="sv-SE" smtClean="0"/>
              <a:t>‹#›</a:t>
            </a:fld>
            <a:endParaRPr lang="sv-SE"/>
          </a:p>
        </p:txBody>
      </p:sp>
    </p:spTree>
    <p:extLst>
      <p:ext uri="{BB962C8B-B14F-4D97-AF65-F5344CB8AC3E}">
        <p14:creationId xmlns:p14="http://schemas.microsoft.com/office/powerpoint/2010/main" val="1847427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142CCA-F011-46CA-B4AE-D8CB4AFC968E}" type="datetimeFigureOut">
              <a:rPr lang="en-GB" smtClean="0"/>
              <a:t>30/09/2020</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41C740-7330-441A-80F0-A683365F9479}" type="slidenum">
              <a:rPr lang="en-GB" smtClean="0"/>
              <a:t>‹#›</a:t>
            </a:fld>
            <a:endParaRPr lang="en-GB" dirty="0"/>
          </a:p>
        </p:txBody>
      </p:sp>
    </p:spTree>
    <p:extLst>
      <p:ext uri="{BB962C8B-B14F-4D97-AF65-F5344CB8AC3E}">
        <p14:creationId xmlns:p14="http://schemas.microsoft.com/office/powerpoint/2010/main" val="33017173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US" dirty="0"/>
          </a:p>
        </p:txBody>
      </p:sp>
      <p:sp>
        <p:nvSpPr>
          <p:cNvPr id="4" name="Platshållare för bildnummer 3"/>
          <p:cNvSpPr>
            <a:spLocks noGrp="1"/>
          </p:cNvSpPr>
          <p:nvPr>
            <p:ph type="sldNum" sz="quarter" idx="10"/>
          </p:nvPr>
        </p:nvSpPr>
        <p:spPr/>
        <p:txBody>
          <a:bodyPr/>
          <a:lstStyle/>
          <a:p>
            <a:fld id="{0241C740-7330-441A-80F0-A683365F9479}" type="slidenum">
              <a:rPr lang="en-US" smtClean="0"/>
              <a:t>1</a:t>
            </a:fld>
            <a:endParaRPr lang="en-US" dirty="0"/>
          </a:p>
        </p:txBody>
      </p:sp>
    </p:spTree>
    <p:extLst>
      <p:ext uri="{BB962C8B-B14F-4D97-AF65-F5344CB8AC3E}">
        <p14:creationId xmlns:p14="http://schemas.microsoft.com/office/powerpoint/2010/main" val="3602488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US" dirty="0"/>
          </a:p>
        </p:txBody>
      </p:sp>
      <p:sp>
        <p:nvSpPr>
          <p:cNvPr id="4" name="Platshållare för bildnummer 3"/>
          <p:cNvSpPr>
            <a:spLocks noGrp="1"/>
          </p:cNvSpPr>
          <p:nvPr>
            <p:ph type="sldNum" sz="quarter" idx="10"/>
          </p:nvPr>
        </p:nvSpPr>
        <p:spPr/>
        <p:txBody>
          <a:bodyPr/>
          <a:lstStyle/>
          <a:p>
            <a:fld id="{0241C740-7330-441A-80F0-A683365F9479}" type="slidenum">
              <a:rPr lang="en-US" smtClean="0"/>
              <a:t>2</a:t>
            </a:fld>
            <a:endParaRPr lang="en-US" dirty="0"/>
          </a:p>
        </p:txBody>
      </p:sp>
    </p:spTree>
    <p:extLst>
      <p:ext uri="{BB962C8B-B14F-4D97-AF65-F5344CB8AC3E}">
        <p14:creationId xmlns:p14="http://schemas.microsoft.com/office/powerpoint/2010/main" val="34450637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Sållat på konkurs inledd 2020, samt arbetsplatser eller företag i staden.</a:t>
            </a:r>
          </a:p>
        </p:txBody>
      </p:sp>
      <p:sp>
        <p:nvSpPr>
          <p:cNvPr id="4" name="Platshållare för bildnummer 3"/>
          <p:cNvSpPr>
            <a:spLocks noGrp="1"/>
          </p:cNvSpPr>
          <p:nvPr>
            <p:ph type="sldNum" sz="quarter" idx="10"/>
          </p:nvPr>
        </p:nvSpPr>
        <p:spPr/>
        <p:txBody>
          <a:bodyPr/>
          <a:lstStyle/>
          <a:p>
            <a:fld id="{AC113758-4B63-40D7-B26B-F67CE25F1C5D}" type="slidenum">
              <a:rPr lang="sv-SE" smtClean="0"/>
              <a:t>5</a:t>
            </a:fld>
            <a:endParaRPr lang="sv-SE"/>
          </a:p>
        </p:txBody>
      </p:sp>
    </p:spTree>
    <p:extLst>
      <p:ext uri="{BB962C8B-B14F-4D97-AF65-F5344CB8AC3E}">
        <p14:creationId xmlns:p14="http://schemas.microsoft.com/office/powerpoint/2010/main" val="29488831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AC113758-4B63-40D7-B26B-F67CE25F1C5D}" type="slidenum">
              <a:rPr lang="sv-SE" smtClean="0"/>
              <a:t>6</a:t>
            </a:fld>
            <a:endParaRPr lang="sv-SE"/>
          </a:p>
        </p:txBody>
      </p:sp>
    </p:spTree>
    <p:extLst>
      <p:ext uri="{BB962C8B-B14F-4D97-AF65-F5344CB8AC3E}">
        <p14:creationId xmlns:p14="http://schemas.microsoft.com/office/powerpoint/2010/main" val="21107447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Företag = Aktiebolag, handelsbolag, kommanditbolag, enskild näringsidkare, filial, försäkringsaktiebolag,</a:t>
            </a:r>
            <a:r>
              <a:rPr lang="sv-SE" baseline="0" dirty="0"/>
              <a:t> ideell förening som bedriver ekonomisk verksamhet, Europaföretag, bankaktiebolag, medlemsbank, sparbank, utländsk banks filial. EJ Brf, stiftelser, ekonomiska föreningar etc.</a:t>
            </a:r>
          </a:p>
          <a:p>
            <a:endParaRPr lang="sv-SE" baseline="0" dirty="0"/>
          </a:p>
          <a:p>
            <a:r>
              <a:rPr lang="sv-SE" baseline="0" dirty="0"/>
              <a:t>Aktiebolag = publika och privata AB</a:t>
            </a:r>
          </a:p>
          <a:p>
            <a:endParaRPr lang="sv-SE" baseline="0" dirty="0"/>
          </a:p>
          <a:p>
            <a:r>
              <a:rPr lang="sv-SE" baseline="0" dirty="0"/>
              <a:t>Arbetsställen = Endast arbetsställen med över 300 000 sek i omsättning, samt antingen f-</a:t>
            </a:r>
            <a:r>
              <a:rPr lang="sv-SE" baseline="0" dirty="0" err="1"/>
              <a:t>skattesedel</a:t>
            </a:r>
            <a:r>
              <a:rPr lang="sv-SE" baseline="0" dirty="0"/>
              <a:t>, momsregistrering, eller anställningsbevis</a:t>
            </a:r>
            <a:endParaRPr lang="en-US" dirty="0"/>
          </a:p>
        </p:txBody>
      </p:sp>
      <p:sp>
        <p:nvSpPr>
          <p:cNvPr id="4" name="Slide Number Placeholder 3"/>
          <p:cNvSpPr>
            <a:spLocks noGrp="1"/>
          </p:cNvSpPr>
          <p:nvPr>
            <p:ph type="sldNum" sz="quarter" idx="10"/>
          </p:nvPr>
        </p:nvSpPr>
        <p:spPr/>
        <p:txBody>
          <a:bodyPr/>
          <a:lstStyle/>
          <a:p>
            <a:fld id="{AC113758-4B63-40D7-B26B-F67CE25F1C5D}" type="slidenum">
              <a:rPr lang="sv-SE" smtClean="0"/>
              <a:t>7</a:t>
            </a:fld>
            <a:endParaRPr lang="sv-SE"/>
          </a:p>
        </p:txBody>
      </p:sp>
    </p:spTree>
    <p:extLst>
      <p:ext uri="{BB962C8B-B14F-4D97-AF65-F5344CB8AC3E}">
        <p14:creationId xmlns:p14="http://schemas.microsoft.com/office/powerpoint/2010/main" val="37187346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AC113758-4B63-40D7-B26B-F67CE25F1C5D}" type="slidenum">
              <a:rPr lang="sv-SE" smtClean="0"/>
              <a:t>9</a:t>
            </a:fld>
            <a:endParaRPr lang="sv-SE"/>
          </a:p>
        </p:txBody>
      </p:sp>
    </p:spTree>
    <p:extLst>
      <p:ext uri="{BB962C8B-B14F-4D97-AF65-F5344CB8AC3E}">
        <p14:creationId xmlns:p14="http://schemas.microsoft.com/office/powerpoint/2010/main" val="16988035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AC113758-4B63-40D7-B26B-F67CE25F1C5D}" type="slidenum">
              <a:rPr lang="sv-SE" smtClean="0"/>
              <a:t>10</a:t>
            </a:fld>
            <a:endParaRPr lang="sv-SE"/>
          </a:p>
        </p:txBody>
      </p:sp>
    </p:spTree>
    <p:extLst>
      <p:ext uri="{BB962C8B-B14F-4D97-AF65-F5344CB8AC3E}">
        <p14:creationId xmlns:p14="http://schemas.microsoft.com/office/powerpoint/2010/main" val="22257893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Blu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882774" y="1808163"/>
            <a:ext cx="8426451" cy="2072175"/>
          </a:xfrm>
        </p:spPr>
        <p:txBody>
          <a:bodyPr anchor="b"/>
          <a:lstStyle>
            <a:lvl1pPr algn="l">
              <a:defRPr sz="6000">
                <a:solidFill>
                  <a:schemeClr val="bg1"/>
                </a:solidFill>
              </a:defRPr>
            </a:lvl1pPr>
          </a:lstStyle>
          <a:p>
            <a:r>
              <a:rPr lang="en-US" noProof="0" dirty="0"/>
              <a:t>Click to edit Master </a:t>
            </a:r>
            <a:r>
              <a:rPr lang="en-US" noProof="0"/>
              <a:t>title style</a:t>
            </a:r>
            <a:endParaRPr lang="en-US" noProof="0" dirty="0"/>
          </a:p>
        </p:txBody>
      </p:sp>
      <p:sp>
        <p:nvSpPr>
          <p:cNvPr id="3" name="Subtitle 2"/>
          <p:cNvSpPr>
            <a:spLocks noGrp="1"/>
          </p:cNvSpPr>
          <p:nvPr>
            <p:ph type="subTitle" idx="1" hasCustomPrompt="1"/>
          </p:nvPr>
        </p:nvSpPr>
        <p:spPr>
          <a:xfrm>
            <a:off x="1882774" y="3974122"/>
            <a:ext cx="8426451" cy="1283677"/>
          </a:xfrm>
        </p:spPr>
        <p:txBody>
          <a:bodyPr/>
          <a:lstStyle>
            <a:lvl1pPr marL="0" indent="0" algn="l">
              <a:buNone/>
              <a:defRPr sz="2800">
                <a:solidFill>
                  <a:schemeClr val="bg1"/>
                </a:solidFill>
                <a:latin typeface="Futura Std Book" panose="020B05020202040203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a:t>
            </a:r>
            <a:r>
              <a:rPr lang="en-US"/>
              <a:t>subtitle style</a:t>
            </a:r>
            <a:endParaRPr lang="en-US" dirty="0"/>
          </a:p>
        </p:txBody>
      </p:sp>
      <p:sp>
        <p:nvSpPr>
          <p:cNvPr id="7" name="Text Placeholder 5">
            <a:extLst>
              <a:ext uri="{FF2B5EF4-FFF2-40B4-BE49-F238E27FC236}">
                <a16:creationId xmlns:a16="http://schemas.microsoft.com/office/drawing/2014/main" id="{E7C98A5A-7BCD-421C-A388-7040FF5BD544}"/>
              </a:ext>
            </a:extLst>
          </p:cNvPr>
          <p:cNvSpPr>
            <a:spLocks noGrp="1" noChangeAspect="1"/>
          </p:cNvSpPr>
          <p:nvPr>
            <p:ph type="body" sz="quarter" idx="14" hasCustomPrompt="1"/>
          </p:nvPr>
        </p:nvSpPr>
        <p:spPr>
          <a:xfrm>
            <a:off x="10310161" y="6152490"/>
            <a:ext cx="1544400" cy="379113"/>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en-US"/>
              <a:t>  </a:t>
            </a:r>
            <a:endParaRPr lang="en-US" dirty="0"/>
          </a:p>
        </p:txBody>
      </p:sp>
      <p:sp>
        <p:nvSpPr>
          <p:cNvPr id="6" name="textruta 3">
            <a:extLst>
              <a:ext uri="{FF2B5EF4-FFF2-40B4-BE49-F238E27FC236}">
                <a16:creationId xmlns:a16="http://schemas.microsoft.com/office/drawing/2014/main" id="{D6992F92-5969-411B-954B-8A2E3E431F86}"/>
              </a:ext>
            </a:extLst>
          </p:cNvPr>
          <p:cNvSpPr txBox="1"/>
          <p:nvPr userDrawn="1"/>
        </p:nvSpPr>
        <p:spPr>
          <a:xfrm>
            <a:off x="-1" y="-299801"/>
            <a:ext cx="12192000" cy="276999"/>
          </a:xfrm>
          <a:prstGeom prst="rect">
            <a:avLst/>
          </a:prstGeom>
          <a:solidFill>
            <a:schemeClr val="bg1"/>
          </a:solidFill>
        </p:spPr>
        <p:txBody>
          <a:bodyPr wrap="square" rtlCol="0">
            <a:spAutoFit/>
          </a:bodyPr>
          <a:lstStyle/>
          <a:p>
            <a:r>
              <a:rPr lang="en-US" sz="1200" dirty="0">
                <a:latin typeface="+mj-lt"/>
              </a:rPr>
              <a:t>Right click on the background and choose Format Background to fill with picture </a:t>
            </a:r>
            <a:r>
              <a:rPr lang="en-US" sz="1200" kern="1200" dirty="0">
                <a:solidFill>
                  <a:schemeClr val="tx1"/>
                </a:solidFill>
                <a:latin typeface="+mn-lt"/>
                <a:ea typeface="+mn-ea"/>
                <a:cs typeface="+mn-cs"/>
              </a:rPr>
              <a:t>or change color</a:t>
            </a:r>
            <a:endParaRPr lang="en-US" sz="1200" dirty="0">
              <a:latin typeface="+mj-lt"/>
            </a:endParaRPr>
          </a:p>
        </p:txBody>
      </p:sp>
    </p:spTree>
    <p:extLst>
      <p:ext uri="{BB962C8B-B14F-4D97-AF65-F5344CB8AC3E}">
        <p14:creationId xmlns:p14="http://schemas.microsoft.com/office/powerpoint/2010/main" val="337267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subtitles">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1882775" y="1640329"/>
            <a:ext cx="4137025" cy="516477"/>
          </a:xfrm>
        </p:spPr>
        <p:txBody>
          <a:bodyPr anchor="t"/>
          <a:lstStyle>
            <a:lvl1pPr marL="0" indent="0">
              <a:buNone/>
              <a:defRPr sz="2000" b="1">
                <a:latin typeface="Futura Std Book" panose="020B05020202040203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hasCustomPrompt="1"/>
          </p:nvPr>
        </p:nvSpPr>
        <p:spPr>
          <a:xfrm>
            <a:off x="1882775" y="2340281"/>
            <a:ext cx="4137024" cy="349024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a:t>Fifth level</a:t>
            </a:r>
            <a:endParaRPr lang="en-US" dirty="0"/>
          </a:p>
        </p:txBody>
      </p:sp>
      <p:sp>
        <p:nvSpPr>
          <p:cNvPr id="5" name="Text Placeholder 4"/>
          <p:cNvSpPr>
            <a:spLocks noGrp="1"/>
          </p:cNvSpPr>
          <p:nvPr>
            <p:ph type="body" sz="quarter" idx="3" hasCustomPrompt="1"/>
          </p:nvPr>
        </p:nvSpPr>
        <p:spPr>
          <a:xfrm>
            <a:off x="6172200" y="1640329"/>
            <a:ext cx="4137025" cy="516477"/>
          </a:xfrm>
        </p:spPr>
        <p:txBody>
          <a:bodyPr anchor="t"/>
          <a:lstStyle>
            <a:lvl1pPr marL="0" indent="0">
              <a:buNone/>
              <a:defRPr sz="2000" b="1">
                <a:latin typeface="Futura Std Book" panose="020B05020202040203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hasCustomPrompt="1"/>
          </p:nvPr>
        </p:nvSpPr>
        <p:spPr>
          <a:xfrm>
            <a:off x="6172200" y="2340281"/>
            <a:ext cx="4137024" cy="349024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F26C3B6-65F2-46A0-A0ED-778F3FE52B05}" type="datetime1">
              <a:rPr lang="en-US" smtClean="0"/>
              <a:t>9/30/2020</a:t>
            </a:fld>
            <a:endParaRPr lang="en-US" dirty="0"/>
          </a:p>
        </p:txBody>
      </p:sp>
      <p:sp>
        <p:nvSpPr>
          <p:cNvPr id="8" name="Footer Placeholder 7"/>
          <p:cNvSpPr>
            <a:spLocks noGrp="1"/>
          </p:cNvSpPr>
          <p:nvPr>
            <p:ph type="ftr" sz="quarter" idx="11"/>
          </p:nvPr>
        </p:nvSpPr>
        <p:spPr/>
        <p:txBody>
          <a:bodyPr/>
          <a:lstStyle/>
          <a:p>
            <a:r>
              <a:rPr lang="en-US"/>
              <a:t>Stockholm – The Capital of Scandinavia</a:t>
            </a:r>
            <a:endParaRPr lang="en-US" dirty="0"/>
          </a:p>
        </p:txBody>
      </p:sp>
      <p:sp>
        <p:nvSpPr>
          <p:cNvPr id="9" name="Slide Number Placeholder 8"/>
          <p:cNvSpPr>
            <a:spLocks noGrp="1"/>
          </p:cNvSpPr>
          <p:nvPr>
            <p:ph type="sldNum" sz="quarter" idx="12"/>
          </p:nvPr>
        </p:nvSpPr>
        <p:spPr/>
        <p:txBody>
          <a:bodyPr/>
          <a:lstStyle/>
          <a:p>
            <a:fld id="{0B1617BE-BA58-4B59-88D5-A8C7B239E913}" type="slidenum">
              <a:rPr lang="en-US" smtClean="0"/>
              <a:t>‹#›</a:t>
            </a:fld>
            <a:endParaRPr lang="en-US" dirty="0"/>
          </a:p>
        </p:txBody>
      </p:sp>
      <p:sp>
        <p:nvSpPr>
          <p:cNvPr id="10" name="Title 9">
            <a:extLst>
              <a:ext uri="{FF2B5EF4-FFF2-40B4-BE49-F238E27FC236}">
                <a16:creationId xmlns:a16="http://schemas.microsoft.com/office/drawing/2014/main" id="{B0A398B2-4A8D-4EDB-B284-2B3255E405C2}"/>
              </a:ext>
            </a:extLst>
          </p:cNvPr>
          <p:cNvSpPr>
            <a:spLocks noGrp="1"/>
          </p:cNvSpPr>
          <p:nvPr>
            <p:ph type="title" hasCustomPrompt="1"/>
          </p:nvPr>
        </p:nvSpPr>
        <p:spPr/>
        <p:txBody>
          <a:bodyPr/>
          <a:lstStyle/>
          <a:p>
            <a:r>
              <a:rPr lang="en-US" dirty="0"/>
              <a:t>Click to edit Master </a:t>
            </a:r>
            <a:r>
              <a:rPr lang="en-US"/>
              <a:t>title style</a:t>
            </a:r>
            <a:endParaRPr lang="en-US" dirty="0"/>
          </a:p>
        </p:txBody>
      </p:sp>
    </p:spTree>
    <p:extLst>
      <p:ext uri="{BB962C8B-B14F-4D97-AF65-F5344CB8AC3E}">
        <p14:creationId xmlns:p14="http://schemas.microsoft.com/office/powerpoint/2010/main" val="3817998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ontent and picture righ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D3C82396-10D6-4649-BEE6-6EA7ED5E71CE}"/>
              </a:ext>
            </a:extLst>
          </p:cNvPr>
          <p:cNvSpPr>
            <a:spLocks noGrp="1"/>
          </p:cNvSpPr>
          <p:nvPr>
            <p:ph type="pic" sz="quarter" idx="13" hasCustomPrompt="1"/>
          </p:nvPr>
        </p:nvSpPr>
        <p:spPr>
          <a:xfrm>
            <a:off x="6164960" y="0"/>
            <a:ext cx="6027040" cy="6858000"/>
          </a:xfrm>
          <a:noFill/>
        </p:spPr>
        <p:txBody>
          <a:bodyPr lIns="36000" tIns="36000" rIns="36000" bIns="36000"/>
          <a:lstStyle>
            <a:lvl1pPr marL="0" indent="0" algn="ctr">
              <a:buNone/>
              <a:defRPr sz="1200"/>
            </a:lvl1pPr>
          </a:lstStyle>
          <a:p>
            <a:r>
              <a:rPr lang="en-US" dirty="0"/>
              <a:t>Click icon to add picture</a:t>
            </a:r>
          </a:p>
        </p:txBody>
      </p:sp>
      <p:sp>
        <p:nvSpPr>
          <p:cNvPr id="3" name="Content Placeholder 2"/>
          <p:cNvSpPr>
            <a:spLocks noGrp="1"/>
          </p:cNvSpPr>
          <p:nvPr>
            <p:ph sz="half" idx="1" hasCustomPrompt="1"/>
          </p:nvPr>
        </p:nvSpPr>
        <p:spPr>
          <a:xfrm>
            <a:off x="730249" y="1628775"/>
            <a:ext cx="4951381" cy="399527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2FA1375-9856-43E1-B64F-22738AF44705}" type="datetime1">
              <a:rPr lang="en-US" smtClean="0"/>
              <a:t>9/30/2020</a:t>
            </a:fld>
            <a:endParaRPr lang="en-US" dirty="0"/>
          </a:p>
        </p:txBody>
      </p:sp>
      <p:sp>
        <p:nvSpPr>
          <p:cNvPr id="6" name="Footer Placeholder 5"/>
          <p:cNvSpPr>
            <a:spLocks noGrp="1"/>
          </p:cNvSpPr>
          <p:nvPr>
            <p:ph type="ftr" sz="quarter" idx="11"/>
          </p:nvPr>
        </p:nvSpPr>
        <p:spPr>
          <a:xfrm>
            <a:off x="6641003" y="6282587"/>
            <a:ext cx="3696797" cy="252000"/>
          </a:xfrm>
        </p:spPr>
        <p:txBody>
          <a:bodyPr/>
          <a:lstStyle/>
          <a:p>
            <a:r>
              <a:rPr lang="en-US"/>
              <a:t>Stockholm – The Capital of Scandinavia</a:t>
            </a:r>
            <a:endParaRPr lang="en-US" dirty="0"/>
          </a:p>
        </p:txBody>
      </p:sp>
      <p:sp>
        <p:nvSpPr>
          <p:cNvPr id="7" name="Slide Number Placeholder 6"/>
          <p:cNvSpPr>
            <a:spLocks noGrp="1"/>
          </p:cNvSpPr>
          <p:nvPr>
            <p:ph type="sldNum" sz="quarter" idx="12"/>
          </p:nvPr>
        </p:nvSpPr>
        <p:spPr/>
        <p:txBody>
          <a:bodyPr/>
          <a:lstStyle/>
          <a:p>
            <a:fld id="{0B1617BE-BA58-4B59-88D5-A8C7B239E913}" type="slidenum">
              <a:rPr lang="en-US" smtClean="0"/>
              <a:t>‹#›</a:t>
            </a:fld>
            <a:endParaRPr lang="en-US" dirty="0"/>
          </a:p>
        </p:txBody>
      </p:sp>
      <p:sp>
        <p:nvSpPr>
          <p:cNvPr id="4" name="Title 3">
            <a:extLst>
              <a:ext uri="{FF2B5EF4-FFF2-40B4-BE49-F238E27FC236}">
                <a16:creationId xmlns:a16="http://schemas.microsoft.com/office/drawing/2014/main" id="{C32BEAF3-2FAB-4124-A633-4AB21F68452B}"/>
              </a:ext>
            </a:extLst>
          </p:cNvPr>
          <p:cNvSpPr>
            <a:spLocks noGrp="1"/>
          </p:cNvSpPr>
          <p:nvPr>
            <p:ph type="title" hasCustomPrompt="1"/>
          </p:nvPr>
        </p:nvSpPr>
        <p:spPr>
          <a:xfrm>
            <a:off x="730249" y="342899"/>
            <a:ext cx="4951380" cy="1113955"/>
          </a:xfrm>
        </p:spPr>
        <p:txBody>
          <a:bodyPr/>
          <a:lstStyle/>
          <a:p>
            <a:r>
              <a:rPr lang="en-US" dirty="0"/>
              <a:t>Click to edit Master title style</a:t>
            </a:r>
          </a:p>
        </p:txBody>
      </p:sp>
      <p:pic>
        <p:nvPicPr>
          <p:cNvPr id="8" name="Bildobjekt 7">
            <a:extLst>
              <a:ext uri="{FF2B5EF4-FFF2-40B4-BE49-F238E27FC236}">
                <a16:creationId xmlns:a16="http://schemas.microsoft.com/office/drawing/2014/main" id="{44383A4D-713F-426E-A17D-16867474EFE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38374" y="6153061"/>
            <a:ext cx="1544400" cy="378542"/>
          </a:xfrm>
          <a:prstGeom prst="rect">
            <a:avLst/>
          </a:prstGeom>
        </p:spPr>
      </p:pic>
    </p:spTree>
    <p:extLst>
      <p:ext uri="{BB962C8B-B14F-4D97-AF65-F5344CB8AC3E}">
        <p14:creationId xmlns:p14="http://schemas.microsoft.com/office/powerpoint/2010/main" val="13260149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ontent and picture lef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6515133" y="1628775"/>
            <a:ext cx="4951381" cy="399527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D6164BA-C3D4-45C7-9145-3ED20F0F0FA8}" type="datetime1">
              <a:rPr lang="en-US" smtClean="0"/>
              <a:t>9/30/2020</a:t>
            </a:fld>
            <a:endParaRPr lang="en-US" dirty="0"/>
          </a:p>
        </p:txBody>
      </p:sp>
      <p:sp>
        <p:nvSpPr>
          <p:cNvPr id="6" name="Footer Placeholder 5"/>
          <p:cNvSpPr>
            <a:spLocks noGrp="1"/>
          </p:cNvSpPr>
          <p:nvPr>
            <p:ph type="ftr" sz="quarter" idx="11"/>
          </p:nvPr>
        </p:nvSpPr>
        <p:spPr>
          <a:xfrm>
            <a:off x="6627474" y="6279602"/>
            <a:ext cx="3696797" cy="252000"/>
          </a:xfrm>
        </p:spPr>
        <p:txBody>
          <a:bodyPr/>
          <a:lstStyle/>
          <a:p>
            <a:r>
              <a:rPr lang="en-US"/>
              <a:t>Stockholm – The Capital of Scandinavia</a:t>
            </a:r>
            <a:endParaRPr lang="en-US" dirty="0"/>
          </a:p>
        </p:txBody>
      </p:sp>
      <p:sp>
        <p:nvSpPr>
          <p:cNvPr id="7" name="Slide Number Placeholder 6"/>
          <p:cNvSpPr>
            <a:spLocks noGrp="1"/>
          </p:cNvSpPr>
          <p:nvPr>
            <p:ph type="sldNum" sz="quarter" idx="12"/>
          </p:nvPr>
        </p:nvSpPr>
        <p:spPr/>
        <p:txBody>
          <a:bodyPr/>
          <a:lstStyle/>
          <a:p>
            <a:fld id="{0B1617BE-BA58-4B59-88D5-A8C7B239E913}" type="slidenum">
              <a:rPr lang="en-US" smtClean="0"/>
              <a:t>‹#›</a:t>
            </a:fld>
            <a:endParaRPr lang="en-US" dirty="0"/>
          </a:p>
        </p:txBody>
      </p:sp>
      <p:sp>
        <p:nvSpPr>
          <p:cNvPr id="8" name="Picture Placeholder 8"/>
          <p:cNvSpPr>
            <a:spLocks noGrp="1"/>
          </p:cNvSpPr>
          <p:nvPr>
            <p:ph type="pic" sz="quarter" idx="13" hasCustomPrompt="1"/>
          </p:nvPr>
        </p:nvSpPr>
        <p:spPr>
          <a:xfrm>
            <a:off x="0" y="0"/>
            <a:ext cx="6024563" cy="6858000"/>
          </a:xfrm>
          <a:noFill/>
        </p:spPr>
        <p:txBody>
          <a:bodyPr lIns="36000" tIns="36000" rIns="36000" bIns="36000"/>
          <a:lstStyle>
            <a:lvl1pPr marL="0" indent="0">
              <a:buNone/>
              <a:defRPr/>
            </a:lvl1pPr>
          </a:lstStyle>
          <a:p>
            <a:r>
              <a:rPr lang="en-US" dirty="0"/>
              <a:t>Click icon to add picture</a:t>
            </a:r>
          </a:p>
        </p:txBody>
      </p:sp>
      <p:sp>
        <p:nvSpPr>
          <p:cNvPr id="4" name="Title 3">
            <a:extLst>
              <a:ext uri="{FF2B5EF4-FFF2-40B4-BE49-F238E27FC236}">
                <a16:creationId xmlns:a16="http://schemas.microsoft.com/office/drawing/2014/main" id="{C5D7110B-A7EB-4ECB-9B2B-0A816F9BF284}"/>
              </a:ext>
            </a:extLst>
          </p:cNvPr>
          <p:cNvSpPr>
            <a:spLocks noGrp="1"/>
          </p:cNvSpPr>
          <p:nvPr>
            <p:ph type="title" hasCustomPrompt="1"/>
          </p:nvPr>
        </p:nvSpPr>
        <p:spPr>
          <a:xfrm>
            <a:off x="6526244" y="333375"/>
            <a:ext cx="4951381" cy="1113955"/>
          </a:xfrm>
        </p:spPr>
        <p:txBody>
          <a:bodyPr/>
          <a:lstStyle/>
          <a:p>
            <a:r>
              <a:rPr lang="en-US" dirty="0"/>
              <a:t>Click to edit Master title style</a:t>
            </a:r>
          </a:p>
        </p:txBody>
      </p:sp>
      <p:sp>
        <p:nvSpPr>
          <p:cNvPr id="9" name="Text Placeholder 5">
            <a:extLst>
              <a:ext uri="{FF2B5EF4-FFF2-40B4-BE49-F238E27FC236}">
                <a16:creationId xmlns:a16="http://schemas.microsoft.com/office/drawing/2014/main" id="{3F01EEE0-782A-45A6-BBAF-0859BEC834A4}"/>
              </a:ext>
            </a:extLst>
          </p:cNvPr>
          <p:cNvSpPr>
            <a:spLocks noGrp="1" noChangeAspect="1"/>
          </p:cNvSpPr>
          <p:nvPr>
            <p:ph type="body" sz="quarter" idx="14" hasCustomPrompt="1"/>
          </p:nvPr>
        </p:nvSpPr>
        <p:spPr>
          <a:xfrm>
            <a:off x="337439" y="6152489"/>
            <a:ext cx="1544400" cy="379113"/>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en-US"/>
              <a:t>  </a:t>
            </a:r>
            <a:endParaRPr lang="en-US" dirty="0"/>
          </a:p>
        </p:txBody>
      </p:sp>
    </p:spTree>
    <p:extLst>
      <p:ext uri="{BB962C8B-B14F-4D97-AF65-F5344CB8AC3E}">
        <p14:creationId xmlns:p14="http://schemas.microsoft.com/office/powerpoint/2010/main" val="854694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Quo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613E99BA-A178-4890-B95A-C5C55C67D76D}"/>
              </a:ext>
            </a:extLst>
          </p:cNvPr>
          <p:cNvSpPr/>
          <p:nvPr userDrawn="1"/>
        </p:nvSpPr>
        <p:spPr>
          <a:xfrm>
            <a:off x="0" y="0"/>
            <a:ext cx="12192000" cy="6858000"/>
          </a:xfrm>
          <a:prstGeom prst="rect">
            <a:avLst/>
          </a:prstGeom>
          <a:solidFill>
            <a:schemeClr val="tx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l"/>
            <a:endParaRPr lang="sv-SE" dirty="0">
              <a:latin typeface="+mj-lt"/>
            </a:endParaRPr>
          </a:p>
        </p:txBody>
      </p:sp>
      <p:sp>
        <p:nvSpPr>
          <p:cNvPr id="4" name="Text Placeholder 5">
            <a:extLst>
              <a:ext uri="{FF2B5EF4-FFF2-40B4-BE49-F238E27FC236}">
                <a16:creationId xmlns:a16="http://schemas.microsoft.com/office/drawing/2014/main" id="{2FEBAAC9-09BA-4BAD-B3BB-628F3CD85071}"/>
              </a:ext>
            </a:extLst>
          </p:cNvPr>
          <p:cNvSpPr>
            <a:spLocks noGrp="1" noChangeAspect="1"/>
          </p:cNvSpPr>
          <p:nvPr>
            <p:ph type="body" sz="quarter" idx="14" hasCustomPrompt="1"/>
          </p:nvPr>
        </p:nvSpPr>
        <p:spPr>
          <a:xfrm>
            <a:off x="10310161" y="6152490"/>
            <a:ext cx="1544400" cy="379111"/>
          </a:xfrm>
          <a:blipFill>
            <a:blip r:embed="rId3" cstate="screen">
              <a:extLst>
                <a:ext uri="{28A0092B-C50C-407E-A947-70E740481C1C}">
                  <a14:useLocalDpi xmlns:a14="http://schemas.microsoft.com/office/drawing/2010/main"/>
                </a:ext>
              </a:extLst>
            </a:blip>
            <a:stretch>
              <a:fillRect/>
            </a:stretch>
          </a:blipFill>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en-US"/>
              <a:t>  </a:t>
            </a:r>
            <a:endParaRPr lang="en-US" dirty="0"/>
          </a:p>
        </p:txBody>
      </p:sp>
      <p:sp>
        <p:nvSpPr>
          <p:cNvPr id="5" name="Platshållare för text 4">
            <a:extLst>
              <a:ext uri="{FF2B5EF4-FFF2-40B4-BE49-F238E27FC236}">
                <a16:creationId xmlns:a16="http://schemas.microsoft.com/office/drawing/2014/main" id="{7F0EC390-3F45-408A-A32B-EBD8E8BAB9A9}"/>
              </a:ext>
            </a:extLst>
          </p:cNvPr>
          <p:cNvSpPr>
            <a:spLocks noGrp="1"/>
          </p:cNvSpPr>
          <p:nvPr>
            <p:ph type="body" sz="quarter" idx="15" hasCustomPrompt="1"/>
          </p:nvPr>
        </p:nvSpPr>
        <p:spPr>
          <a:xfrm>
            <a:off x="1882775" y="1632347"/>
            <a:ext cx="8426450" cy="3593306"/>
          </a:xfrm>
          <a:ln w="69850">
            <a:solidFill>
              <a:schemeClr val="bg1"/>
            </a:solidFill>
          </a:ln>
        </p:spPr>
        <p:txBody>
          <a:bodyPr lIns="540000" tIns="540000" rIns="540000" bIns="540000" anchor="ctr"/>
          <a:lstStyle>
            <a:lvl1pPr algn="ctr">
              <a:spcBef>
                <a:spcPts val="0"/>
              </a:spcBef>
              <a:spcAft>
                <a:spcPts val="1200"/>
              </a:spcAft>
              <a:defRPr sz="2400" b="1" cap="all" baseline="0">
                <a:solidFill>
                  <a:schemeClr val="bg1"/>
                </a:solidFill>
              </a:defRPr>
            </a:lvl1pPr>
            <a:lvl2pPr marL="0" indent="0" algn="ctr">
              <a:spcBef>
                <a:spcPts val="600"/>
              </a:spcBef>
              <a:spcAft>
                <a:spcPts val="0"/>
              </a:spcAft>
              <a:buNone/>
              <a:defRPr sz="1400">
                <a:solidFill>
                  <a:schemeClr val="bg1"/>
                </a:solidFill>
              </a:defRPr>
            </a:lvl2pPr>
            <a:lvl3pPr marL="0" indent="0" algn="ctr">
              <a:spcBef>
                <a:spcPts val="1800"/>
              </a:spcBef>
              <a:buNone/>
              <a:defRPr sz="800">
                <a:solidFill>
                  <a:schemeClr val="bg1"/>
                </a:solidFill>
              </a:defRPr>
            </a:lvl3pPr>
            <a:lvl4pPr algn="ctr">
              <a:defRPr>
                <a:solidFill>
                  <a:schemeClr val="bg1"/>
                </a:solidFill>
              </a:defRPr>
            </a:lvl4pPr>
            <a:lvl5pPr algn="ctr">
              <a:defRPr>
                <a:solidFill>
                  <a:schemeClr val="bg1"/>
                </a:solidFill>
              </a:defRPr>
            </a:lvl5pPr>
          </a:lstStyle>
          <a:p>
            <a:pPr lvl="0"/>
            <a:r>
              <a:rPr lang="sv-SE" dirty="0"/>
              <a:t>REDIGERA FORMAT FÖR BAKGRUNDSTEXT</a:t>
            </a:r>
          </a:p>
          <a:p>
            <a:pPr lvl="1"/>
            <a:r>
              <a:rPr lang="sv-SE" dirty="0"/>
              <a:t>Nivå två</a:t>
            </a:r>
          </a:p>
          <a:p>
            <a:pPr lvl="2"/>
            <a:r>
              <a:rPr lang="sv-SE" dirty="0"/>
              <a:t>Nivå tre</a:t>
            </a:r>
          </a:p>
        </p:txBody>
      </p:sp>
      <p:sp>
        <p:nvSpPr>
          <p:cNvPr id="7" name="textruta 3">
            <a:extLst>
              <a:ext uri="{FF2B5EF4-FFF2-40B4-BE49-F238E27FC236}">
                <a16:creationId xmlns:a16="http://schemas.microsoft.com/office/drawing/2014/main" id="{356153CF-8DF9-43CD-89DB-557BD920E077}"/>
              </a:ext>
            </a:extLst>
          </p:cNvPr>
          <p:cNvSpPr txBox="1"/>
          <p:nvPr userDrawn="1"/>
        </p:nvSpPr>
        <p:spPr>
          <a:xfrm>
            <a:off x="0" y="-308552"/>
            <a:ext cx="6705600" cy="276999"/>
          </a:xfrm>
          <a:prstGeom prst="rect">
            <a:avLst/>
          </a:prstGeom>
          <a:solidFill>
            <a:schemeClr val="bg1"/>
          </a:solidFill>
        </p:spPr>
        <p:txBody>
          <a:bodyPr wrap="square" rtlCol="0">
            <a:spAutoFit/>
          </a:bodyPr>
          <a:lstStyle/>
          <a:p>
            <a:r>
              <a:rPr lang="en-US" sz="1200" dirty="0">
                <a:latin typeface="+mj-lt"/>
              </a:rPr>
              <a:t>Right click on the background and choose Format Background to fill with picture </a:t>
            </a:r>
            <a:r>
              <a:rPr lang="en-US" sz="1200" kern="1200" dirty="0">
                <a:solidFill>
                  <a:schemeClr val="tx1"/>
                </a:solidFill>
                <a:latin typeface="+mn-lt"/>
                <a:ea typeface="+mn-ea"/>
                <a:cs typeface="+mn-cs"/>
              </a:rPr>
              <a:t>or change color</a:t>
            </a:r>
            <a:endParaRPr lang="en-US" sz="1200" dirty="0">
              <a:latin typeface="+mj-lt"/>
            </a:endParaRPr>
          </a:p>
        </p:txBody>
      </p:sp>
      <p:sp>
        <p:nvSpPr>
          <p:cNvPr id="8" name="Rectangle 81">
            <a:extLst>
              <a:ext uri="{FF2B5EF4-FFF2-40B4-BE49-F238E27FC236}">
                <a16:creationId xmlns:a16="http://schemas.microsoft.com/office/drawing/2014/main" id="{C8C78D9D-DECE-46CA-8895-8EC4D093CF7E}"/>
              </a:ext>
            </a:extLst>
          </p:cNvPr>
          <p:cNvSpPr/>
          <p:nvPr userDrawn="1"/>
        </p:nvSpPr>
        <p:spPr>
          <a:xfrm>
            <a:off x="8685226" y="-540485"/>
            <a:ext cx="3175175" cy="494643"/>
          </a:xfrm>
          <a:prstGeom prst="rect">
            <a:avLst/>
          </a:prstGeom>
          <a:noFill/>
        </p:spPr>
        <p:txBody>
          <a:bodyPr wrap="square" lIns="0" tIns="0" rIns="0" bIns="32659" rtlCol="0">
            <a:spAutoFit/>
          </a:bodyPr>
          <a:lstStyle/>
          <a:p>
            <a:r>
              <a:rPr lang="en-US" sz="1000" b="1" dirty="0"/>
              <a:t>Quote Slide - </a:t>
            </a:r>
            <a:r>
              <a:rPr lang="en-US" sz="1000" dirty="0"/>
              <a:t>Keep the text to a maximum of 3 rows and body text to a maximum of 2 rows.  </a:t>
            </a:r>
          </a:p>
          <a:p>
            <a:r>
              <a:rPr lang="en-US" sz="1000" dirty="0"/>
              <a:t>To insert body text press Tab or Increase List Level. </a:t>
            </a:r>
          </a:p>
        </p:txBody>
      </p:sp>
      <p:pic>
        <p:nvPicPr>
          <p:cNvPr id="9" name="Picture 9">
            <a:extLst>
              <a:ext uri="{FF2B5EF4-FFF2-40B4-BE49-F238E27FC236}">
                <a16:creationId xmlns:a16="http://schemas.microsoft.com/office/drawing/2014/main" id="{D1727756-5EF6-4E8A-805C-F0F0ACFE27DC}"/>
              </a:ext>
            </a:extLst>
          </p:cNvPr>
          <p:cNvPicPr>
            <a:picLocks noChangeAspect="1"/>
          </p:cNvPicPr>
          <p:nvPr userDrawn="1"/>
        </p:nvPicPr>
        <p:blipFill rotWithShape="1">
          <a:blip r:embed="rId4"/>
          <a:srcRect l="24551" t="27004" r="58760" b="42166"/>
          <a:stretch/>
        </p:blipFill>
        <p:spPr>
          <a:xfrm>
            <a:off x="11796901" y="-368377"/>
            <a:ext cx="366986" cy="262079"/>
          </a:xfrm>
          <a:prstGeom prst="rect">
            <a:avLst/>
          </a:prstGeom>
          <a:ln w="9525">
            <a:solidFill>
              <a:schemeClr val="tx2"/>
            </a:solidFill>
          </a:ln>
        </p:spPr>
      </p:pic>
    </p:spTree>
    <p:extLst>
      <p:ext uri="{BB962C8B-B14F-4D97-AF65-F5344CB8AC3E}">
        <p14:creationId xmlns:p14="http://schemas.microsoft.com/office/powerpoint/2010/main" val="33912894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Picture and large logo White">
    <p:bg>
      <p:bgPr>
        <a:solidFill>
          <a:schemeClr val="accent1"/>
        </a:solidFill>
        <a:effectLst/>
      </p:bgPr>
    </p:bg>
    <p:spTree>
      <p:nvGrpSpPr>
        <p:cNvPr id="1" name=""/>
        <p:cNvGrpSpPr/>
        <p:nvPr/>
      </p:nvGrpSpPr>
      <p:grpSpPr>
        <a:xfrm>
          <a:off x="0" y="0"/>
          <a:ext cx="0" cy="0"/>
          <a:chOff x="0" y="0"/>
          <a:chExt cx="0" cy="0"/>
        </a:xfrm>
      </p:grpSpPr>
      <p:sp>
        <p:nvSpPr>
          <p:cNvPr id="7" name="Picture Placeholder 8">
            <a:extLst>
              <a:ext uri="{FF2B5EF4-FFF2-40B4-BE49-F238E27FC236}">
                <a16:creationId xmlns:a16="http://schemas.microsoft.com/office/drawing/2014/main" id="{D1C585ED-4271-4292-B6A9-0051F505F743}"/>
              </a:ext>
            </a:extLst>
          </p:cNvPr>
          <p:cNvSpPr>
            <a:spLocks noGrp="1"/>
          </p:cNvSpPr>
          <p:nvPr>
            <p:ph type="pic" sz="quarter" idx="13" hasCustomPrompt="1"/>
          </p:nvPr>
        </p:nvSpPr>
        <p:spPr>
          <a:xfrm>
            <a:off x="0" y="0"/>
            <a:ext cx="12192000" cy="6858000"/>
          </a:xfrm>
          <a:solidFill>
            <a:schemeClr val="accent1"/>
          </a:solidFill>
        </p:spPr>
        <p:txBody>
          <a:bodyPr lIns="36000" tIns="36000" rIns="36000" bIns="36000" anchor="t" anchorCtr="0"/>
          <a:lstStyle>
            <a:lvl1pPr marL="0" indent="0" algn="ctr">
              <a:buNone/>
              <a:defRPr sz="1200">
                <a:solidFill>
                  <a:schemeClr val="bg1"/>
                </a:solidFill>
              </a:defRPr>
            </a:lvl1pPr>
          </a:lstStyle>
          <a:p>
            <a:r>
              <a:rPr lang="en-US" dirty="0"/>
              <a:t>Click icon to add picture</a:t>
            </a:r>
          </a:p>
        </p:txBody>
      </p:sp>
      <p:sp>
        <p:nvSpPr>
          <p:cNvPr id="6" name="Text Placeholder 5"/>
          <p:cNvSpPr>
            <a:spLocks noGrp="1" noChangeAspect="1"/>
          </p:cNvSpPr>
          <p:nvPr>
            <p:ph type="body" sz="quarter" idx="11" hasCustomPrompt="1"/>
          </p:nvPr>
        </p:nvSpPr>
        <p:spPr>
          <a:xfrm>
            <a:off x="693738" y="685837"/>
            <a:ext cx="3182400" cy="781200"/>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en-US"/>
              <a:t>  </a:t>
            </a:r>
            <a:endParaRPr lang="en-US" dirty="0"/>
          </a:p>
        </p:txBody>
      </p:sp>
    </p:spTree>
    <p:extLst>
      <p:ext uri="{BB962C8B-B14F-4D97-AF65-F5344CB8AC3E}">
        <p14:creationId xmlns:p14="http://schemas.microsoft.com/office/powerpoint/2010/main" val="31895714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Picture and large logo Black">
    <p:spTree>
      <p:nvGrpSpPr>
        <p:cNvPr id="1" name=""/>
        <p:cNvGrpSpPr/>
        <p:nvPr/>
      </p:nvGrpSpPr>
      <p:grpSpPr>
        <a:xfrm>
          <a:off x="0" y="0"/>
          <a:ext cx="0" cy="0"/>
          <a:chOff x="0" y="0"/>
          <a:chExt cx="0" cy="0"/>
        </a:xfrm>
      </p:grpSpPr>
      <p:sp>
        <p:nvSpPr>
          <p:cNvPr id="7" name="Picture Placeholder 8">
            <a:extLst>
              <a:ext uri="{FF2B5EF4-FFF2-40B4-BE49-F238E27FC236}">
                <a16:creationId xmlns:a16="http://schemas.microsoft.com/office/drawing/2014/main" id="{D1C585ED-4271-4292-B6A9-0051F505F743}"/>
              </a:ext>
            </a:extLst>
          </p:cNvPr>
          <p:cNvSpPr>
            <a:spLocks noGrp="1"/>
          </p:cNvSpPr>
          <p:nvPr>
            <p:ph type="pic" sz="quarter" idx="13" hasCustomPrompt="1"/>
          </p:nvPr>
        </p:nvSpPr>
        <p:spPr>
          <a:xfrm>
            <a:off x="0" y="0"/>
            <a:ext cx="12192000" cy="6858000"/>
          </a:xfrm>
          <a:noFill/>
        </p:spPr>
        <p:txBody>
          <a:bodyPr lIns="36000" tIns="36000" rIns="36000" bIns="36000" anchor="t" anchorCtr="0"/>
          <a:lstStyle>
            <a:lvl1pPr marL="0" indent="0" algn="ctr">
              <a:buNone/>
              <a:defRPr sz="1200">
                <a:solidFill>
                  <a:schemeClr val="bg1"/>
                </a:solidFill>
              </a:defRPr>
            </a:lvl1pPr>
          </a:lstStyle>
          <a:p>
            <a:r>
              <a:rPr lang="en-US" dirty="0"/>
              <a:t>Click icon to add picture</a:t>
            </a:r>
          </a:p>
        </p:txBody>
      </p:sp>
      <p:sp>
        <p:nvSpPr>
          <p:cNvPr id="4" name="Text Placeholder 5">
            <a:extLst>
              <a:ext uri="{FF2B5EF4-FFF2-40B4-BE49-F238E27FC236}">
                <a16:creationId xmlns:a16="http://schemas.microsoft.com/office/drawing/2014/main" id="{7FFC9DB0-05E3-4C79-B91F-8C6606C84710}"/>
              </a:ext>
            </a:extLst>
          </p:cNvPr>
          <p:cNvSpPr>
            <a:spLocks noGrp="1" noChangeAspect="1"/>
          </p:cNvSpPr>
          <p:nvPr>
            <p:ph type="body" sz="quarter" idx="14" hasCustomPrompt="1"/>
          </p:nvPr>
        </p:nvSpPr>
        <p:spPr>
          <a:xfrm>
            <a:off x="693738" y="685836"/>
            <a:ext cx="3182400" cy="781202"/>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en-US"/>
              <a:t>  </a:t>
            </a:r>
            <a:endParaRPr lang="en-US" dirty="0"/>
          </a:p>
        </p:txBody>
      </p:sp>
    </p:spTree>
    <p:extLst>
      <p:ext uri="{BB962C8B-B14F-4D97-AF65-F5344CB8AC3E}">
        <p14:creationId xmlns:p14="http://schemas.microsoft.com/office/powerpoint/2010/main" val="27451966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Picture full slide White logo left">
    <p:spTree>
      <p:nvGrpSpPr>
        <p:cNvPr id="1" name=""/>
        <p:cNvGrpSpPr/>
        <p:nvPr/>
      </p:nvGrpSpPr>
      <p:grpSpPr>
        <a:xfrm>
          <a:off x="0" y="0"/>
          <a:ext cx="0" cy="0"/>
          <a:chOff x="0" y="0"/>
          <a:chExt cx="0" cy="0"/>
        </a:xfrm>
      </p:grpSpPr>
      <p:sp>
        <p:nvSpPr>
          <p:cNvPr id="8" name="Picture Placeholder 8"/>
          <p:cNvSpPr>
            <a:spLocks noGrp="1"/>
          </p:cNvSpPr>
          <p:nvPr>
            <p:ph type="pic" sz="quarter" idx="13" hasCustomPrompt="1"/>
          </p:nvPr>
        </p:nvSpPr>
        <p:spPr>
          <a:xfrm>
            <a:off x="0" y="0"/>
            <a:ext cx="12192000" cy="6858000"/>
          </a:xfrm>
          <a:solidFill>
            <a:schemeClr val="accent1"/>
          </a:solidFill>
        </p:spPr>
        <p:txBody>
          <a:bodyPr lIns="36000" tIns="36000" rIns="36000" bIns="36000" anchor="t" anchorCtr="0"/>
          <a:lstStyle>
            <a:lvl1pPr marL="0" indent="0" algn="ctr">
              <a:buNone/>
              <a:defRPr sz="1200">
                <a:solidFill>
                  <a:schemeClr val="bg1"/>
                </a:solidFill>
              </a:defRPr>
            </a:lvl1pPr>
          </a:lstStyle>
          <a:p>
            <a:r>
              <a:rPr lang="en-US" dirty="0"/>
              <a:t>Click icon to add picture</a:t>
            </a:r>
          </a:p>
        </p:txBody>
      </p:sp>
      <p:sp>
        <p:nvSpPr>
          <p:cNvPr id="9" name="Text Placeholder 5">
            <a:extLst>
              <a:ext uri="{FF2B5EF4-FFF2-40B4-BE49-F238E27FC236}">
                <a16:creationId xmlns:a16="http://schemas.microsoft.com/office/drawing/2014/main" id="{3F01EEE0-782A-45A6-BBAF-0859BEC834A4}"/>
              </a:ext>
            </a:extLst>
          </p:cNvPr>
          <p:cNvSpPr>
            <a:spLocks noGrp="1" noChangeAspect="1"/>
          </p:cNvSpPr>
          <p:nvPr>
            <p:ph type="body" sz="quarter" idx="14" hasCustomPrompt="1"/>
          </p:nvPr>
        </p:nvSpPr>
        <p:spPr>
          <a:xfrm>
            <a:off x="342076" y="6135988"/>
            <a:ext cx="1544400" cy="379113"/>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en-US"/>
              <a:t>  </a:t>
            </a:r>
            <a:endParaRPr lang="en-US" dirty="0"/>
          </a:p>
        </p:txBody>
      </p:sp>
    </p:spTree>
    <p:extLst>
      <p:ext uri="{BB962C8B-B14F-4D97-AF65-F5344CB8AC3E}">
        <p14:creationId xmlns:p14="http://schemas.microsoft.com/office/powerpoint/2010/main" val="4385219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Picture full slide White logo right">
    <p:spTree>
      <p:nvGrpSpPr>
        <p:cNvPr id="1" name=""/>
        <p:cNvGrpSpPr/>
        <p:nvPr/>
      </p:nvGrpSpPr>
      <p:grpSpPr>
        <a:xfrm>
          <a:off x="0" y="0"/>
          <a:ext cx="0" cy="0"/>
          <a:chOff x="0" y="0"/>
          <a:chExt cx="0" cy="0"/>
        </a:xfrm>
      </p:grpSpPr>
      <p:sp>
        <p:nvSpPr>
          <p:cNvPr id="8" name="Picture Placeholder 8"/>
          <p:cNvSpPr>
            <a:spLocks noGrp="1"/>
          </p:cNvSpPr>
          <p:nvPr>
            <p:ph type="pic" sz="quarter" idx="13" hasCustomPrompt="1"/>
          </p:nvPr>
        </p:nvSpPr>
        <p:spPr>
          <a:xfrm>
            <a:off x="0" y="0"/>
            <a:ext cx="12192000" cy="6858000"/>
          </a:xfrm>
          <a:solidFill>
            <a:schemeClr val="accent1"/>
          </a:solidFill>
        </p:spPr>
        <p:txBody>
          <a:bodyPr lIns="36000" tIns="36000" rIns="36000" bIns="36000" anchor="t" anchorCtr="0"/>
          <a:lstStyle>
            <a:lvl1pPr marL="0" indent="0" algn="ctr">
              <a:buNone/>
              <a:defRPr sz="1200">
                <a:solidFill>
                  <a:schemeClr val="bg1"/>
                </a:solidFill>
              </a:defRPr>
            </a:lvl1pPr>
          </a:lstStyle>
          <a:p>
            <a:r>
              <a:rPr lang="en-US" dirty="0"/>
              <a:t>Click icon to add picture</a:t>
            </a:r>
          </a:p>
        </p:txBody>
      </p:sp>
      <p:sp>
        <p:nvSpPr>
          <p:cNvPr id="9" name="Text Placeholder 5">
            <a:extLst>
              <a:ext uri="{FF2B5EF4-FFF2-40B4-BE49-F238E27FC236}">
                <a16:creationId xmlns:a16="http://schemas.microsoft.com/office/drawing/2014/main" id="{3F01EEE0-782A-45A6-BBAF-0859BEC834A4}"/>
              </a:ext>
            </a:extLst>
          </p:cNvPr>
          <p:cNvSpPr>
            <a:spLocks noGrp="1" noChangeAspect="1"/>
          </p:cNvSpPr>
          <p:nvPr>
            <p:ph type="body" sz="quarter" idx="14" hasCustomPrompt="1"/>
          </p:nvPr>
        </p:nvSpPr>
        <p:spPr>
          <a:xfrm>
            <a:off x="10310161" y="6152490"/>
            <a:ext cx="1544400" cy="379113"/>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en-US"/>
              <a:t>  </a:t>
            </a:r>
            <a:endParaRPr lang="en-US" dirty="0"/>
          </a:p>
        </p:txBody>
      </p:sp>
    </p:spTree>
    <p:extLst>
      <p:ext uri="{BB962C8B-B14F-4D97-AF65-F5344CB8AC3E}">
        <p14:creationId xmlns:p14="http://schemas.microsoft.com/office/powerpoint/2010/main" val="23080743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Picture full slide Black logo left">
    <p:spTree>
      <p:nvGrpSpPr>
        <p:cNvPr id="1" name=""/>
        <p:cNvGrpSpPr/>
        <p:nvPr/>
      </p:nvGrpSpPr>
      <p:grpSpPr>
        <a:xfrm>
          <a:off x="0" y="0"/>
          <a:ext cx="0" cy="0"/>
          <a:chOff x="0" y="0"/>
          <a:chExt cx="0" cy="0"/>
        </a:xfrm>
      </p:grpSpPr>
      <p:sp>
        <p:nvSpPr>
          <p:cNvPr id="8" name="Picture Placeholder 8"/>
          <p:cNvSpPr>
            <a:spLocks noGrp="1"/>
          </p:cNvSpPr>
          <p:nvPr>
            <p:ph type="pic" sz="quarter" idx="13" hasCustomPrompt="1"/>
          </p:nvPr>
        </p:nvSpPr>
        <p:spPr>
          <a:xfrm>
            <a:off x="0" y="0"/>
            <a:ext cx="12192000" cy="6858000"/>
          </a:xfrm>
          <a:noFill/>
        </p:spPr>
        <p:txBody>
          <a:bodyPr lIns="36000" tIns="36000" rIns="36000" bIns="36000" anchor="t" anchorCtr="0"/>
          <a:lstStyle>
            <a:lvl1pPr marL="0" indent="0" algn="ctr">
              <a:buNone/>
              <a:defRPr sz="1200"/>
            </a:lvl1pPr>
          </a:lstStyle>
          <a:p>
            <a:r>
              <a:rPr lang="en-US" dirty="0"/>
              <a:t>Click icon to add picture</a:t>
            </a:r>
          </a:p>
        </p:txBody>
      </p:sp>
      <p:sp>
        <p:nvSpPr>
          <p:cNvPr id="5" name="Date Placeholder 4"/>
          <p:cNvSpPr>
            <a:spLocks noGrp="1"/>
          </p:cNvSpPr>
          <p:nvPr>
            <p:ph type="dt" sz="half" idx="10"/>
          </p:nvPr>
        </p:nvSpPr>
        <p:spPr/>
        <p:txBody>
          <a:bodyPr/>
          <a:lstStyle>
            <a:lvl1pPr>
              <a:defRPr>
                <a:solidFill>
                  <a:schemeClr val="tx1"/>
                </a:solidFill>
              </a:defRPr>
            </a:lvl1pPr>
          </a:lstStyle>
          <a:p>
            <a:fld id="{067D24D2-37F8-44AE-B517-5FD12A2F2930}" type="datetime1">
              <a:rPr lang="en-US" smtClean="0"/>
              <a:pPr/>
              <a:t>9/30/2020</a:t>
            </a:fld>
            <a:endParaRPr lang="en-US" dirty="0"/>
          </a:p>
        </p:txBody>
      </p:sp>
      <p:sp>
        <p:nvSpPr>
          <p:cNvPr id="6" name="Footer Placeholder 5"/>
          <p:cNvSpPr>
            <a:spLocks noGrp="1"/>
          </p:cNvSpPr>
          <p:nvPr>
            <p:ph type="ftr" sz="quarter" idx="11"/>
          </p:nvPr>
        </p:nvSpPr>
        <p:spPr/>
        <p:txBody>
          <a:bodyPr/>
          <a:lstStyle>
            <a:lvl1pPr>
              <a:defRPr>
                <a:solidFill>
                  <a:schemeClr val="tx1"/>
                </a:solidFill>
              </a:defRPr>
            </a:lvl1pPr>
          </a:lstStyle>
          <a:p>
            <a:r>
              <a:rPr lang="en-US"/>
              <a:t>Stockholm – The Capital of Scandinavia</a:t>
            </a:r>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0B1617BE-BA58-4B59-88D5-A8C7B239E913}" type="slidenum">
              <a:rPr lang="en-US" smtClean="0"/>
              <a:pPr/>
              <a:t>‹#›</a:t>
            </a:fld>
            <a:endParaRPr lang="en-US" dirty="0"/>
          </a:p>
        </p:txBody>
      </p:sp>
      <p:sp>
        <p:nvSpPr>
          <p:cNvPr id="10" name="Text Placeholder 5">
            <a:extLst>
              <a:ext uri="{FF2B5EF4-FFF2-40B4-BE49-F238E27FC236}">
                <a16:creationId xmlns:a16="http://schemas.microsoft.com/office/drawing/2014/main" id="{A327259E-9C8F-4656-8156-8483C37FEE64}"/>
              </a:ext>
            </a:extLst>
          </p:cNvPr>
          <p:cNvSpPr>
            <a:spLocks noGrp="1" noChangeAspect="1"/>
          </p:cNvSpPr>
          <p:nvPr>
            <p:ph type="body" sz="quarter" idx="14" hasCustomPrompt="1"/>
          </p:nvPr>
        </p:nvSpPr>
        <p:spPr>
          <a:xfrm>
            <a:off x="337439" y="6152490"/>
            <a:ext cx="1544400" cy="379113"/>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en-US"/>
              <a:t>  </a:t>
            </a:r>
            <a:endParaRPr lang="en-US" dirty="0"/>
          </a:p>
        </p:txBody>
      </p:sp>
    </p:spTree>
    <p:extLst>
      <p:ext uri="{BB962C8B-B14F-4D97-AF65-F5344CB8AC3E}">
        <p14:creationId xmlns:p14="http://schemas.microsoft.com/office/powerpoint/2010/main" val="37166748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Picture full slide Black logo right">
    <p:spTree>
      <p:nvGrpSpPr>
        <p:cNvPr id="1" name=""/>
        <p:cNvGrpSpPr/>
        <p:nvPr/>
      </p:nvGrpSpPr>
      <p:grpSpPr>
        <a:xfrm>
          <a:off x="0" y="0"/>
          <a:ext cx="0" cy="0"/>
          <a:chOff x="0" y="0"/>
          <a:chExt cx="0" cy="0"/>
        </a:xfrm>
      </p:grpSpPr>
      <p:sp>
        <p:nvSpPr>
          <p:cNvPr id="8" name="Picture Placeholder 8"/>
          <p:cNvSpPr>
            <a:spLocks noGrp="1"/>
          </p:cNvSpPr>
          <p:nvPr>
            <p:ph type="pic" sz="quarter" idx="13" hasCustomPrompt="1"/>
          </p:nvPr>
        </p:nvSpPr>
        <p:spPr>
          <a:xfrm>
            <a:off x="0" y="0"/>
            <a:ext cx="12192000" cy="6858000"/>
          </a:xfrm>
          <a:noFill/>
        </p:spPr>
        <p:txBody>
          <a:bodyPr lIns="36000" tIns="36000" rIns="36000" bIns="36000" anchor="t" anchorCtr="0"/>
          <a:lstStyle>
            <a:lvl1pPr marL="0" indent="0" algn="ctr">
              <a:buNone/>
              <a:defRPr sz="1200"/>
            </a:lvl1pPr>
          </a:lstStyle>
          <a:p>
            <a:r>
              <a:rPr lang="en-US" dirty="0"/>
              <a:t>Click icon to add picture</a:t>
            </a:r>
          </a:p>
        </p:txBody>
      </p:sp>
      <p:sp>
        <p:nvSpPr>
          <p:cNvPr id="10" name="Text Placeholder 5">
            <a:extLst>
              <a:ext uri="{FF2B5EF4-FFF2-40B4-BE49-F238E27FC236}">
                <a16:creationId xmlns:a16="http://schemas.microsoft.com/office/drawing/2014/main" id="{A327259E-9C8F-4656-8156-8483C37FEE64}"/>
              </a:ext>
            </a:extLst>
          </p:cNvPr>
          <p:cNvSpPr>
            <a:spLocks noGrp="1" noChangeAspect="1"/>
          </p:cNvSpPr>
          <p:nvPr>
            <p:ph type="body" sz="quarter" idx="14" hasCustomPrompt="1"/>
          </p:nvPr>
        </p:nvSpPr>
        <p:spPr>
          <a:xfrm>
            <a:off x="10310161" y="6152490"/>
            <a:ext cx="1544400" cy="379113"/>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en-US"/>
              <a:t>  </a:t>
            </a:r>
            <a:endParaRPr lang="en-US" dirty="0"/>
          </a:p>
        </p:txBody>
      </p:sp>
    </p:spTree>
    <p:extLst>
      <p:ext uri="{BB962C8B-B14F-4D97-AF65-F5344CB8AC3E}">
        <p14:creationId xmlns:p14="http://schemas.microsoft.com/office/powerpoint/2010/main" val="3019296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 Whit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882774" y="1808163"/>
            <a:ext cx="8426452" cy="2072175"/>
          </a:xfrm>
        </p:spPr>
        <p:txBody>
          <a:bodyPr anchor="b"/>
          <a:lstStyle>
            <a:lvl1pPr algn="l">
              <a:defRPr sz="6000">
                <a:solidFill>
                  <a:schemeClr val="tx1"/>
                </a:solidFill>
              </a:defRPr>
            </a:lvl1pPr>
          </a:lstStyle>
          <a:p>
            <a:r>
              <a:rPr lang="en-US" noProof="0" dirty="0"/>
              <a:t>Click to edit Master title style</a:t>
            </a:r>
          </a:p>
        </p:txBody>
      </p:sp>
      <p:sp>
        <p:nvSpPr>
          <p:cNvPr id="3" name="Subtitle 2"/>
          <p:cNvSpPr>
            <a:spLocks noGrp="1"/>
          </p:cNvSpPr>
          <p:nvPr>
            <p:ph type="subTitle" idx="1" hasCustomPrompt="1"/>
          </p:nvPr>
        </p:nvSpPr>
        <p:spPr>
          <a:xfrm>
            <a:off x="1882774" y="3974122"/>
            <a:ext cx="8426452" cy="1283677"/>
          </a:xfrm>
        </p:spPr>
        <p:txBody>
          <a:bodyPr/>
          <a:lstStyle>
            <a:lvl1pPr marL="0" indent="0" algn="l">
              <a:buNone/>
              <a:defRPr sz="2800">
                <a:solidFill>
                  <a:schemeClr val="tx1"/>
                </a:solidFill>
                <a:latin typeface="Futura Std Book" panose="020B05020202040203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5" name="Bildobjekt 4">
            <a:extLst>
              <a:ext uri="{FF2B5EF4-FFF2-40B4-BE49-F238E27FC236}">
                <a16:creationId xmlns:a16="http://schemas.microsoft.com/office/drawing/2014/main" id="{FA437823-05E9-4468-B206-93FA8BF968D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10161" y="6152490"/>
            <a:ext cx="1544400" cy="378542"/>
          </a:xfrm>
          <a:prstGeom prst="rect">
            <a:avLst/>
          </a:prstGeom>
        </p:spPr>
      </p:pic>
      <p:sp>
        <p:nvSpPr>
          <p:cNvPr id="6" name="textruta 3">
            <a:extLst>
              <a:ext uri="{FF2B5EF4-FFF2-40B4-BE49-F238E27FC236}">
                <a16:creationId xmlns:a16="http://schemas.microsoft.com/office/drawing/2014/main" id="{08C98C77-6E94-481B-9660-1D4BDB7F9E5B}"/>
              </a:ext>
            </a:extLst>
          </p:cNvPr>
          <p:cNvSpPr txBox="1"/>
          <p:nvPr userDrawn="1"/>
        </p:nvSpPr>
        <p:spPr>
          <a:xfrm>
            <a:off x="-1" y="-299801"/>
            <a:ext cx="12192000" cy="276999"/>
          </a:xfrm>
          <a:prstGeom prst="rect">
            <a:avLst/>
          </a:prstGeom>
          <a:solidFill>
            <a:schemeClr val="bg1"/>
          </a:solidFill>
        </p:spPr>
        <p:txBody>
          <a:bodyPr wrap="square" rtlCol="0">
            <a:spAutoFit/>
          </a:bodyPr>
          <a:lstStyle/>
          <a:p>
            <a:r>
              <a:rPr lang="en-US" sz="1200" dirty="0">
                <a:latin typeface="+mj-lt"/>
              </a:rPr>
              <a:t>Right click on the background and choose Format Background to fill with picture </a:t>
            </a:r>
            <a:r>
              <a:rPr lang="en-US" sz="1200" kern="1200" dirty="0">
                <a:solidFill>
                  <a:schemeClr val="tx1"/>
                </a:solidFill>
                <a:latin typeface="+mn-lt"/>
                <a:ea typeface="+mn-ea"/>
                <a:cs typeface="+mn-cs"/>
              </a:rPr>
              <a:t>or change color</a:t>
            </a:r>
            <a:endParaRPr lang="en-US" sz="1200" dirty="0">
              <a:latin typeface="+mj-lt"/>
            </a:endParaRPr>
          </a:p>
        </p:txBody>
      </p:sp>
    </p:spTree>
    <p:extLst>
      <p:ext uri="{BB962C8B-B14F-4D97-AF65-F5344CB8AC3E}">
        <p14:creationId xmlns:p14="http://schemas.microsoft.com/office/powerpoint/2010/main" val="5786188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57138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Logo – Blue">
    <p:bg>
      <p:bgPr>
        <a:solidFill>
          <a:schemeClr val="accent1"/>
        </a:solidFill>
        <a:effectLst/>
      </p:bgPr>
    </p:bg>
    <p:spTree>
      <p:nvGrpSpPr>
        <p:cNvPr id="1" name=""/>
        <p:cNvGrpSpPr/>
        <p:nvPr/>
      </p:nvGrpSpPr>
      <p:grpSpPr>
        <a:xfrm>
          <a:off x="0" y="0"/>
          <a:ext cx="0" cy="0"/>
          <a:chOff x="0" y="0"/>
          <a:chExt cx="0" cy="0"/>
        </a:xfrm>
      </p:grpSpPr>
      <p:sp>
        <p:nvSpPr>
          <p:cNvPr id="3" name="Text Placeholder 5"/>
          <p:cNvSpPr>
            <a:spLocks noGrp="1" noChangeAspect="1"/>
          </p:cNvSpPr>
          <p:nvPr>
            <p:ph type="body" sz="quarter" idx="13" hasCustomPrompt="1"/>
          </p:nvPr>
        </p:nvSpPr>
        <p:spPr>
          <a:xfrm>
            <a:off x="3123567" y="2698749"/>
            <a:ext cx="5944865" cy="1459314"/>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en-US"/>
              <a:t>  </a:t>
            </a:r>
            <a:endParaRPr lang="en-US" dirty="0"/>
          </a:p>
        </p:txBody>
      </p:sp>
      <p:sp>
        <p:nvSpPr>
          <p:cNvPr id="5" name="textruta 3">
            <a:extLst>
              <a:ext uri="{FF2B5EF4-FFF2-40B4-BE49-F238E27FC236}">
                <a16:creationId xmlns:a16="http://schemas.microsoft.com/office/drawing/2014/main" id="{0CEA7B61-A963-4F91-86B0-0A4B0A88AE54}"/>
              </a:ext>
            </a:extLst>
          </p:cNvPr>
          <p:cNvSpPr txBox="1"/>
          <p:nvPr userDrawn="1"/>
        </p:nvSpPr>
        <p:spPr>
          <a:xfrm>
            <a:off x="0" y="-308552"/>
            <a:ext cx="12192000" cy="276999"/>
          </a:xfrm>
          <a:prstGeom prst="rect">
            <a:avLst/>
          </a:prstGeom>
          <a:solidFill>
            <a:schemeClr val="bg1"/>
          </a:solidFill>
        </p:spPr>
        <p:txBody>
          <a:bodyPr wrap="square" rtlCol="0">
            <a:spAutoFit/>
          </a:bodyPr>
          <a:lstStyle/>
          <a:p>
            <a:r>
              <a:rPr lang="en-US" sz="1200" dirty="0">
                <a:latin typeface="+mj-lt"/>
              </a:rPr>
              <a:t>Right click on the background and choose Format Background to change background color</a:t>
            </a:r>
          </a:p>
        </p:txBody>
      </p:sp>
    </p:spTree>
    <p:extLst>
      <p:ext uri="{BB962C8B-B14F-4D97-AF65-F5344CB8AC3E}">
        <p14:creationId xmlns:p14="http://schemas.microsoft.com/office/powerpoint/2010/main" val="34805448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Logo – White">
    <p:spTree>
      <p:nvGrpSpPr>
        <p:cNvPr id="1" name=""/>
        <p:cNvGrpSpPr/>
        <p:nvPr/>
      </p:nvGrpSpPr>
      <p:grpSpPr>
        <a:xfrm>
          <a:off x="0" y="0"/>
          <a:ext cx="0" cy="0"/>
          <a:chOff x="0" y="0"/>
          <a:chExt cx="0" cy="0"/>
        </a:xfrm>
      </p:grpSpPr>
      <p:sp>
        <p:nvSpPr>
          <p:cNvPr id="5" name="textruta 3">
            <a:extLst>
              <a:ext uri="{FF2B5EF4-FFF2-40B4-BE49-F238E27FC236}">
                <a16:creationId xmlns:a16="http://schemas.microsoft.com/office/drawing/2014/main" id="{0CEA7B61-A963-4F91-86B0-0A4B0A88AE54}"/>
              </a:ext>
            </a:extLst>
          </p:cNvPr>
          <p:cNvSpPr txBox="1"/>
          <p:nvPr userDrawn="1"/>
        </p:nvSpPr>
        <p:spPr>
          <a:xfrm>
            <a:off x="0" y="-308552"/>
            <a:ext cx="12192000" cy="276999"/>
          </a:xfrm>
          <a:prstGeom prst="rect">
            <a:avLst/>
          </a:prstGeom>
          <a:solidFill>
            <a:schemeClr val="bg1"/>
          </a:solidFill>
        </p:spPr>
        <p:txBody>
          <a:bodyPr wrap="square" rtlCol="0">
            <a:spAutoFit/>
          </a:bodyPr>
          <a:lstStyle/>
          <a:p>
            <a:r>
              <a:rPr lang="en-US" sz="1200">
                <a:latin typeface="+mj-lt"/>
              </a:rPr>
              <a:t>Right click on the background and choose Format Background to change background color</a:t>
            </a:r>
            <a:endParaRPr lang="en-US" sz="1200" dirty="0">
              <a:latin typeface="+mj-lt"/>
            </a:endParaRPr>
          </a:p>
        </p:txBody>
      </p:sp>
      <p:sp>
        <p:nvSpPr>
          <p:cNvPr id="4" name="Text Placeholder 5">
            <a:extLst>
              <a:ext uri="{FF2B5EF4-FFF2-40B4-BE49-F238E27FC236}">
                <a16:creationId xmlns:a16="http://schemas.microsoft.com/office/drawing/2014/main" id="{D957EFD0-8D8B-4B6E-A843-C8FB32239363}"/>
              </a:ext>
            </a:extLst>
          </p:cNvPr>
          <p:cNvSpPr>
            <a:spLocks noGrp="1" noChangeAspect="1"/>
          </p:cNvSpPr>
          <p:nvPr>
            <p:ph type="body" sz="quarter" idx="11" hasCustomPrompt="1"/>
          </p:nvPr>
        </p:nvSpPr>
        <p:spPr>
          <a:xfrm>
            <a:off x="3123567" y="2698749"/>
            <a:ext cx="5944865" cy="1459316"/>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en-US"/>
              <a:t>  </a:t>
            </a:r>
            <a:endParaRPr lang="en-US" dirty="0"/>
          </a:p>
        </p:txBody>
      </p:sp>
    </p:spTree>
    <p:extLst>
      <p:ext uri="{BB962C8B-B14F-4D97-AF65-F5344CB8AC3E}">
        <p14:creationId xmlns:p14="http://schemas.microsoft.com/office/powerpoint/2010/main" val="3829073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13" hasCustomPrompt="1"/>
          </p:nvPr>
        </p:nvSpPr>
        <p:spPr>
          <a:xfrm>
            <a:off x="613833" y="5733256"/>
            <a:ext cx="9710400" cy="180000"/>
          </a:xfrm>
        </p:spPr>
        <p:txBody>
          <a:bodyPr/>
          <a:lstStyle>
            <a:lvl1pPr marL="0" indent="0">
              <a:buNone/>
              <a:defRPr sz="1000" baseline="0"/>
            </a:lvl1pPr>
          </a:lstStyle>
          <a:p>
            <a:pPr lvl="0"/>
            <a:r>
              <a:rPr lang="sv-SE" dirty="0"/>
              <a:t>Skriv </a:t>
            </a:r>
            <a:r>
              <a:rPr lang="sv-SE" dirty="0" err="1"/>
              <a:t>ev</a:t>
            </a:r>
            <a:r>
              <a:rPr lang="sv-SE" dirty="0"/>
              <a:t> källa</a:t>
            </a:r>
          </a:p>
        </p:txBody>
      </p:sp>
      <p:sp>
        <p:nvSpPr>
          <p:cNvPr id="4" name="Platshållare för datum 3"/>
          <p:cNvSpPr>
            <a:spLocks noGrp="1"/>
          </p:cNvSpPr>
          <p:nvPr>
            <p:ph type="dt" sz="half" idx="14"/>
          </p:nvPr>
        </p:nvSpPr>
        <p:spPr/>
        <p:txBody>
          <a:bodyPr/>
          <a:lstStyle/>
          <a:p>
            <a:r>
              <a:rPr lang="sv-SE"/>
              <a:t>20XX-XX-XX</a:t>
            </a:r>
            <a:endParaRPr lang="sv-SE" dirty="0"/>
          </a:p>
        </p:txBody>
      </p:sp>
      <p:sp>
        <p:nvSpPr>
          <p:cNvPr id="6" name="Platshållare för sidfot 5"/>
          <p:cNvSpPr>
            <a:spLocks noGrp="1"/>
          </p:cNvSpPr>
          <p:nvPr>
            <p:ph type="ftr" sz="quarter" idx="15"/>
          </p:nvPr>
        </p:nvSpPr>
        <p:spPr/>
        <p:txBody>
          <a:bodyPr/>
          <a:lstStyle/>
          <a:p>
            <a:r>
              <a:rPr lang="sv-SE"/>
              <a:t>Skriv eventuell sidfot här</a:t>
            </a:r>
            <a:endParaRPr lang="sv-SE" dirty="0"/>
          </a:p>
        </p:txBody>
      </p:sp>
      <p:sp>
        <p:nvSpPr>
          <p:cNvPr id="7" name="Platshållare för bildnummer 6"/>
          <p:cNvSpPr>
            <a:spLocks noGrp="1"/>
          </p:cNvSpPr>
          <p:nvPr>
            <p:ph type="sldNum" sz="quarter" idx="16"/>
          </p:nvPr>
        </p:nvSpPr>
        <p:spPr/>
        <p:txBody>
          <a:bodyPr/>
          <a:lstStyle/>
          <a:p>
            <a:fld id="{A1FA3D87-4B78-4D5D-8368-DA3305501A4C}" type="slidenum">
              <a:rPr lang="sv-SE" smtClean="0"/>
              <a:pPr/>
              <a:t>‹#›</a:t>
            </a:fld>
            <a:endParaRPr lang="sv-SE" dirty="0"/>
          </a:p>
        </p:txBody>
      </p:sp>
    </p:spTree>
    <p:extLst>
      <p:ext uri="{BB962C8B-B14F-4D97-AF65-F5344CB8AC3E}">
        <p14:creationId xmlns:p14="http://schemas.microsoft.com/office/powerpoint/2010/main" val="26470831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xt - bild höge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5" name="Platshållare för text 4"/>
          <p:cNvSpPr>
            <a:spLocks noGrp="1"/>
          </p:cNvSpPr>
          <p:nvPr>
            <p:ph type="body" sz="quarter" idx="18"/>
          </p:nvPr>
        </p:nvSpPr>
        <p:spPr>
          <a:xfrm>
            <a:off x="609600" y="1440000"/>
            <a:ext cx="5184000" cy="39600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3"/>
          </p:nvPr>
        </p:nvSpPr>
        <p:spPr>
          <a:xfrm>
            <a:off x="6096684" y="1440000"/>
            <a:ext cx="5472000" cy="3960000"/>
          </a:xfrm>
        </p:spPr>
        <p:txBody>
          <a:bodyPr/>
          <a:lstStyle>
            <a:lvl1pPr marL="0" indent="0">
              <a:buFontTx/>
              <a:buNone/>
              <a:defRPr/>
            </a:lvl1pPr>
          </a:lstStyle>
          <a:p>
            <a:r>
              <a:rPr lang="sv-SE"/>
              <a:t>Klicka på ikonen för att lägga till en bild</a:t>
            </a:r>
            <a:endParaRPr lang="sv-SE" dirty="0"/>
          </a:p>
        </p:txBody>
      </p:sp>
      <p:sp>
        <p:nvSpPr>
          <p:cNvPr id="8" name="Platshållare för text 4"/>
          <p:cNvSpPr>
            <a:spLocks noGrp="1"/>
          </p:cNvSpPr>
          <p:nvPr>
            <p:ph type="body" sz="quarter" idx="17" hasCustomPrompt="1"/>
          </p:nvPr>
        </p:nvSpPr>
        <p:spPr>
          <a:xfrm>
            <a:off x="6096684" y="5446800"/>
            <a:ext cx="5472000" cy="180000"/>
          </a:xfrm>
        </p:spPr>
        <p:txBody>
          <a:bodyPr/>
          <a:lstStyle>
            <a:lvl1pPr marL="0" indent="0">
              <a:buNone/>
              <a:defRPr sz="1000" baseline="0"/>
            </a:lvl1pPr>
          </a:lstStyle>
          <a:p>
            <a:pPr lvl="0"/>
            <a:r>
              <a:rPr lang="sv-SE" dirty="0"/>
              <a:t>Skriv </a:t>
            </a:r>
            <a:r>
              <a:rPr lang="sv-SE" dirty="0" err="1"/>
              <a:t>ev</a:t>
            </a:r>
            <a:r>
              <a:rPr lang="sv-SE" dirty="0"/>
              <a:t> källa</a:t>
            </a:r>
          </a:p>
        </p:txBody>
      </p:sp>
      <p:sp>
        <p:nvSpPr>
          <p:cNvPr id="13" name="Platshållare för datum 12"/>
          <p:cNvSpPr>
            <a:spLocks noGrp="1"/>
          </p:cNvSpPr>
          <p:nvPr>
            <p:ph type="dt" sz="half" idx="14"/>
          </p:nvPr>
        </p:nvSpPr>
        <p:spPr/>
        <p:txBody>
          <a:bodyPr/>
          <a:lstStyle/>
          <a:p>
            <a:r>
              <a:rPr lang="sv-SE"/>
              <a:t>20XX-XX-XX</a:t>
            </a:r>
            <a:endParaRPr lang="sv-SE" dirty="0"/>
          </a:p>
        </p:txBody>
      </p:sp>
      <p:sp>
        <p:nvSpPr>
          <p:cNvPr id="14" name="Platshållare för sidfot 13"/>
          <p:cNvSpPr>
            <a:spLocks noGrp="1"/>
          </p:cNvSpPr>
          <p:nvPr>
            <p:ph type="ftr" sz="quarter" idx="15"/>
          </p:nvPr>
        </p:nvSpPr>
        <p:spPr/>
        <p:txBody>
          <a:bodyPr/>
          <a:lstStyle/>
          <a:p>
            <a:r>
              <a:rPr lang="sv-SE"/>
              <a:t>Skriv eventuell sidfot här</a:t>
            </a:r>
            <a:endParaRPr lang="sv-SE" dirty="0"/>
          </a:p>
        </p:txBody>
      </p:sp>
      <p:sp>
        <p:nvSpPr>
          <p:cNvPr id="15" name="Platshållare för bildnummer 14"/>
          <p:cNvSpPr>
            <a:spLocks noGrp="1"/>
          </p:cNvSpPr>
          <p:nvPr>
            <p:ph type="sldNum" sz="quarter" idx="16"/>
          </p:nvPr>
        </p:nvSpPr>
        <p:spPr/>
        <p:txBody>
          <a:bodyPr/>
          <a:lstStyle/>
          <a:p>
            <a:fld id="{A1FA3D87-4B78-4D5D-8368-DA3305501A4C}" type="slidenum">
              <a:rPr lang="sv-SE" smtClean="0"/>
              <a:pPr/>
              <a:t>‹#›</a:t>
            </a:fld>
            <a:endParaRPr lang="sv-SE" dirty="0"/>
          </a:p>
        </p:txBody>
      </p:sp>
      <p:sp>
        <p:nvSpPr>
          <p:cNvPr id="10" name="textruta 9"/>
          <p:cNvSpPr txBox="1"/>
          <p:nvPr userDrawn="1"/>
        </p:nvSpPr>
        <p:spPr>
          <a:xfrm>
            <a:off x="12432704" y="2132857"/>
            <a:ext cx="2112235" cy="1600438"/>
          </a:xfrm>
          <a:prstGeom prst="rect">
            <a:avLst/>
          </a:prstGeom>
          <a:noFill/>
        </p:spPr>
        <p:txBody>
          <a:bodyPr wrap="square" rtlCol="0">
            <a:spAutoFit/>
          </a:bodyPr>
          <a:lstStyle/>
          <a:p>
            <a:r>
              <a:rPr lang="sv-SE" sz="1400">
                <a:solidFill>
                  <a:schemeClr val="tx2"/>
                </a:solidFill>
              </a:rPr>
              <a:t>Klicka på </a:t>
            </a:r>
            <a:r>
              <a:rPr lang="sv-SE" sz="1400" b="1">
                <a:solidFill>
                  <a:schemeClr val="tx2"/>
                </a:solidFill>
              </a:rPr>
              <a:t>STHLM</a:t>
            </a:r>
            <a:r>
              <a:rPr lang="sv-SE" sz="1400" baseline="0">
                <a:solidFill>
                  <a:schemeClr val="tx2"/>
                </a:solidFill>
              </a:rPr>
              <a:t> </a:t>
            </a:r>
            <a:r>
              <a:rPr lang="sv-SE" sz="1400" b="1" baseline="0">
                <a:solidFill>
                  <a:schemeClr val="tx2"/>
                </a:solidFill>
              </a:rPr>
              <a:t>bilder</a:t>
            </a:r>
            <a:r>
              <a:rPr lang="sv-SE" sz="1400" baseline="0">
                <a:solidFill>
                  <a:schemeClr val="tx2"/>
                </a:solidFill>
              </a:rPr>
              <a:t> för att lägga till en bild. Om du har en egen bild, klicka direkt på ikonen som visas i rutan här till vänster på sidan</a:t>
            </a:r>
            <a:r>
              <a:rPr lang="sv-SE" sz="1400" baseline="0" dirty="0">
                <a:solidFill>
                  <a:schemeClr val="tx2"/>
                </a:solidFill>
              </a:rPr>
              <a:t>.</a:t>
            </a:r>
            <a:endParaRPr lang="sv-SE" sz="1400" dirty="0">
              <a:solidFill>
                <a:schemeClr val="tx2"/>
              </a:solidFill>
            </a:endParaRPr>
          </a:p>
        </p:txBody>
      </p:sp>
    </p:spTree>
    <p:extLst>
      <p:ext uri="{BB962C8B-B14F-4D97-AF65-F5344CB8AC3E}">
        <p14:creationId xmlns:p14="http://schemas.microsoft.com/office/powerpoint/2010/main" val="765072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 Pink">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882774" y="1808163"/>
            <a:ext cx="8426452" cy="2072175"/>
          </a:xfrm>
        </p:spPr>
        <p:txBody>
          <a:bodyPr anchor="b"/>
          <a:lstStyle>
            <a:lvl1pPr algn="l">
              <a:defRPr sz="6000">
                <a:solidFill>
                  <a:schemeClr val="bg1"/>
                </a:solidFill>
              </a:defRPr>
            </a:lvl1pPr>
          </a:lstStyle>
          <a:p>
            <a:r>
              <a:rPr lang="en-US" noProof="0" dirty="0"/>
              <a:t>Click to edit Master title style</a:t>
            </a:r>
          </a:p>
        </p:txBody>
      </p:sp>
      <p:sp>
        <p:nvSpPr>
          <p:cNvPr id="3" name="Subtitle 2"/>
          <p:cNvSpPr>
            <a:spLocks noGrp="1"/>
          </p:cNvSpPr>
          <p:nvPr>
            <p:ph type="subTitle" idx="1" hasCustomPrompt="1"/>
          </p:nvPr>
        </p:nvSpPr>
        <p:spPr>
          <a:xfrm>
            <a:off x="1882774" y="3974122"/>
            <a:ext cx="8426452" cy="1283677"/>
          </a:xfrm>
        </p:spPr>
        <p:txBody>
          <a:bodyPr/>
          <a:lstStyle>
            <a:lvl1pPr marL="0" indent="0" algn="l">
              <a:buNone/>
              <a:defRPr sz="2800">
                <a:solidFill>
                  <a:schemeClr val="bg1"/>
                </a:solidFill>
                <a:latin typeface="Futura Std Book" panose="020B05020202040203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Text Placeholder 5">
            <a:extLst>
              <a:ext uri="{FF2B5EF4-FFF2-40B4-BE49-F238E27FC236}">
                <a16:creationId xmlns:a16="http://schemas.microsoft.com/office/drawing/2014/main" id="{BAFF53CB-3A20-4001-AB2A-716EFA975400}"/>
              </a:ext>
            </a:extLst>
          </p:cNvPr>
          <p:cNvSpPr>
            <a:spLocks noGrp="1" noChangeAspect="1"/>
          </p:cNvSpPr>
          <p:nvPr>
            <p:ph type="body" sz="quarter" idx="14" hasCustomPrompt="1"/>
          </p:nvPr>
        </p:nvSpPr>
        <p:spPr>
          <a:xfrm>
            <a:off x="10310161" y="6152490"/>
            <a:ext cx="1544400" cy="379113"/>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en-US"/>
              <a:t>  </a:t>
            </a:r>
            <a:endParaRPr lang="en-US" dirty="0"/>
          </a:p>
        </p:txBody>
      </p:sp>
      <p:sp>
        <p:nvSpPr>
          <p:cNvPr id="7" name="textruta 3">
            <a:extLst>
              <a:ext uri="{FF2B5EF4-FFF2-40B4-BE49-F238E27FC236}">
                <a16:creationId xmlns:a16="http://schemas.microsoft.com/office/drawing/2014/main" id="{F56E23AE-002D-4DEB-AEF1-557C861066DF}"/>
              </a:ext>
            </a:extLst>
          </p:cNvPr>
          <p:cNvSpPr txBox="1"/>
          <p:nvPr userDrawn="1"/>
        </p:nvSpPr>
        <p:spPr>
          <a:xfrm>
            <a:off x="-1" y="-299801"/>
            <a:ext cx="12192000" cy="276999"/>
          </a:xfrm>
          <a:prstGeom prst="rect">
            <a:avLst/>
          </a:prstGeom>
          <a:solidFill>
            <a:schemeClr val="bg1"/>
          </a:solidFill>
        </p:spPr>
        <p:txBody>
          <a:bodyPr wrap="square" rtlCol="0">
            <a:spAutoFit/>
          </a:bodyPr>
          <a:lstStyle/>
          <a:p>
            <a:r>
              <a:rPr lang="en-US" sz="1200" dirty="0">
                <a:latin typeface="+mj-lt"/>
              </a:rPr>
              <a:t>Right click on the background and choose Format Background to fill with picture </a:t>
            </a:r>
            <a:r>
              <a:rPr lang="en-US" sz="1200" kern="1200" dirty="0">
                <a:solidFill>
                  <a:schemeClr val="tx1"/>
                </a:solidFill>
                <a:latin typeface="+mn-lt"/>
                <a:ea typeface="+mn-ea"/>
                <a:cs typeface="+mn-cs"/>
              </a:rPr>
              <a:t>or change color</a:t>
            </a:r>
            <a:endParaRPr lang="en-US" sz="1200" dirty="0">
              <a:latin typeface="+mj-lt"/>
            </a:endParaRPr>
          </a:p>
        </p:txBody>
      </p:sp>
    </p:spTree>
    <p:extLst>
      <p:ext uri="{BB962C8B-B14F-4D97-AF65-F5344CB8AC3E}">
        <p14:creationId xmlns:p14="http://schemas.microsoft.com/office/powerpoint/2010/main" val="1675868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 Whit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a:t>Fifth level</a:t>
            </a:r>
            <a:endParaRPr lang="en-US" noProof="0" dirty="0"/>
          </a:p>
        </p:txBody>
      </p:sp>
      <p:sp>
        <p:nvSpPr>
          <p:cNvPr id="4" name="Date Placeholder 3"/>
          <p:cNvSpPr>
            <a:spLocks noGrp="1"/>
          </p:cNvSpPr>
          <p:nvPr>
            <p:ph type="dt" sz="half" idx="10"/>
          </p:nvPr>
        </p:nvSpPr>
        <p:spPr/>
        <p:txBody>
          <a:bodyPr/>
          <a:lstStyle/>
          <a:p>
            <a:fld id="{C0B651FB-F249-4DFD-8C6B-22C3D08DF8BB}" type="datetime1">
              <a:rPr lang="en-US" smtClean="0"/>
              <a:t>9/30/2020</a:t>
            </a:fld>
            <a:endParaRPr lang="en-US" dirty="0"/>
          </a:p>
        </p:txBody>
      </p:sp>
      <p:sp>
        <p:nvSpPr>
          <p:cNvPr id="5" name="Footer Placeholder 4"/>
          <p:cNvSpPr>
            <a:spLocks noGrp="1"/>
          </p:cNvSpPr>
          <p:nvPr>
            <p:ph type="ftr" sz="quarter" idx="11"/>
          </p:nvPr>
        </p:nvSpPr>
        <p:spPr/>
        <p:txBody>
          <a:bodyPr/>
          <a:lstStyle/>
          <a:p>
            <a:r>
              <a:rPr lang="en-US"/>
              <a:t>Stockholm – The Capital of Scandinavia</a:t>
            </a:r>
            <a:endParaRPr lang="en-US" dirty="0"/>
          </a:p>
        </p:txBody>
      </p:sp>
      <p:sp>
        <p:nvSpPr>
          <p:cNvPr id="6" name="Slide Number Placeholder 5"/>
          <p:cNvSpPr>
            <a:spLocks noGrp="1"/>
          </p:cNvSpPr>
          <p:nvPr>
            <p:ph type="sldNum" sz="quarter" idx="12"/>
          </p:nvPr>
        </p:nvSpPr>
        <p:spPr/>
        <p:txBody>
          <a:bodyPr/>
          <a:lstStyle/>
          <a:p>
            <a:fld id="{0B1617BE-BA58-4B59-88D5-A8C7B239E913}" type="slidenum">
              <a:rPr lang="en-US" smtClean="0"/>
              <a:t>‹#›</a:t>
            </a:fld>
            <a:endParaRPr lang="en-US" dirty="0"/>
          </a:p>
        </p:txBody>
      </p:sp>
      <p:sp>
        <p:nvSpPr>
          <p:cNvPr id="2" name="Title 1">
            <a:extLst>
              <a:ext uri="{FF2B5EF4-FFF2-40B4-BE49-F238E27FC236}">
                <a16:creationId xmlns:a16="http://schemas.microsoft.com/office/drawing/2014/main" id="{24933570-62A5-4479-AA84-BDAB17DE5ACD}"/>
              </a:ext>
            </a:extLst>
          </p:cNvPr>
          <p:cNvSpPr>
            <a:spLocks noGrp="1"/>
          </p:cNvSpPr>
          <p:nvPr>
            <p:ph type="title" hasCustomPrompt="1"/>
          </p:nvPr>
        </p:nvSpPr>
        <p:spPr/>
        <p:txBody>
          <a:bodyPr/>
          <a:lstStyle/>
          <a:p>
            <a:r>
              <a:rPr lang="en-US" dirty="0"/>
              <a:t>Click to edit Master </a:t>
            </a:r>
            <a:r>
              <a:rPr lang="en-US"/>
              <a:t>title style</a:t>
            </a:r>
            <a:endParaRPr lang="en-US" dirty="0"/>
          </a:p>
        </p:txBody>
      </p:sp>
    </p:spTree>
    <p:extLst>
      <p:ext uri="{BB962C8B-B14F-4D97-AF65-F5344CB8AC3E}">
        <p14:creationId xmlns:p14="http://schemas.microsoft.com/office/powerpoint/2010/main" val="9050459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Header – Blu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882772" y="2002631"/>
            <a:ext cx="8426452" cy="2304449"/>
          </a:xfrm>
        </p:spPr>
        <p:txBody>
          <a:bodyPr anchor="t" anchorCtr="0"/>
          <a:lstStyle>
            <a:lvl1pPr>
              <a:defRPr sz="4800">
                <a:solidFill>
                  <a:schemeClr val="bg1"/>
                </a:solidFill>
              </a:defRPr>
            </a:lvl1pPr>
          </a:lstStyle>
          <a:p>
            <a:r>
              <a:rPr lang="en-US" dirty="0"/>
              <a:t>Click to edit Master title style</a:t>
            </a:r>
          </a:p>
        </p:txBody>
      </p:sp>
      <p:sp>
        <p:nvSpPr>
          <p:cNvPr id="4" name="Date Placeholder 3"/>
          <p:cNvSpPr>
            <a:spLocks noGrp="1"/>
          </p:cNvSpPr>
          <p:nvPr>
            <p:ph type="dt" sz="half" idx="10"/>
          </p:nvPr>
        </p:nvSpPr>
        <p:spPr/>
        <p:txBody>
          <a:bodyPr/>
          <a:lstStyle>
            <a:lvl1pPr>
              <a:defRPr>
                <a:solidFill>
                  <a:schemeClr val="bg1"/>
                </a:solidFill>
              </a:defRPr>
            </a:lvl1pPr>
          </a:lstStyle>
          <a:p>
            <a:fld id="{07DDF7BE-A49D-45C5-B9F4-70A602BBC59A}" type="datetime1">
              <a:rPr lang="en-US" smtClean="0"/>
              <a:t>9/30/2020</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Stockholm – The Capital of Scandinavia</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B1617BE-BA58-4B59-88D5-A8C7B239E913}" type="slidenum">
              <a:rPr lang="en-US" smtClean="0"/>
              <a:pPr/>
              <a:t>‹#›</a:t>
            </a:fld>
            <a:endParaRPr lang="en-US" dirty="0"/>
          </a:p>
        </p:txBody>
      </p:sp>
      <p:sp>
        <p:nvSpPr>
          <p:cNvPr id="11" name="Text Placeholder 5"/>
          <p:cNvSpPr>
            <a:spLocks noGrp="1" noChangeAspect="1"/>
          </p:cNvSpPr>
          <p:nvPr>
            <p:ph type="body" sz="quarter" idx="13" hasCustomPrompt="1"/>
          </p:nvPr>
        </p:nvSpPr>
        <p:spPr>
          <a:xfrm>
            <a:off x="337439" y="330829"/>
            <a:ext cx="1545336" cy="379341"/>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en-US"/>
              <a:t>  </a:t>
            </a:r>
            <a:endParaRPr lang="en-US" dirty="0"/>
          </a:p>
        </p:txBody>
      </p:sp>
      <p:sp>
        <p:nvSpPr>
          <p:cNvPr id="9" name="textruta 3">
            <a:extLst>
              <a:ext uri="{FF2B5EF4-FFF2-40B4-BE49-F238E27FC236}">
                <a16:creationId xmlns:a16="http://schemas.microsoft.com/office/drawing/2014/main" id="{33087D7D-7678-4F7E-9B5E-CB2D4939FDD2}"/>
              </a:ext>
            </a:extLst>
          </p:cNvPr>
          <p:cNvSpPr txBox="1"/>
          <p:nvPr userDrawn="1"/>
        </p:nvSpPr>
        <p:spPr>
          <a:xfrm>
            <a:off x="0" y="-308552"/>
            <a:ext cx="12192000" cy="276999"/>
          </a:xfrm>
          <a:prstGeom prst="rect">
            <a:avLst/>
          </a:prstGeom>
          <a:solidFill>
            <a:schemeClr val="bg1"/>
          </a:solidFill>
        </p:spPr>
        <p:txBody>
          <a:bodyPr wrap="square" rtlCol="0">
            <a:spAutoFit/>
          </a:bodyPr>
          <a:lstStyle/>
          <a:p>
            <a:r>
              <a:rPr lang="en-US" sz="1200" dirty="0">
                <a:latin typeface="+mj-lt"/>
              </a:rPr>
              <a:t>Right click on the background and choose Format Background to fill with picture </a:t>
            </a:r>
            <a:r>
              <a:rPr lang="en-US" sz="1200" kern="1200" dirty="0">
                <a:solidFill>
                  <a:schemeClr val="tx1"/>
                </a:solidFill>
                <a:latin typeface="+mn-lt"/>
                <a:ea typeface="+mn-ea"/>
                <a:cs typeface="+mn-cs"/>
              </a:rPr>
              <a:t>or change color</a:t>
            </a:r>
            <a:endParaRPr lang="en-US" sz="1200" dirty="0">
              <a:latin typeface="+mj-lt"/>
            </a:endParaRPr>
          </a:p>
        </p:txBody>
      </p:sp>
    </p:spTree>
    <p:extLst>
      <p:ext uri="{BB962C8B-B14F-4D97-AF65-F5344CB8AC3E}">
        <p14:creationId xmlns:p14="http://schemas.microsoft.com/office/powerpoint/2010/main" val="3119892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Header – Whi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882771" y="2002631"/>
            <a:ext cx="8426452" cy="2304449"/>
          </a:xfrm>
        </p:spPr>
        <p:txBody>
          <a:bodyPr anchor="t" anchorCtr="0"/>
          <a:lstStyle>
            <a:lvl1pPr>
              <a:defRPr sz="4800"/>
            </a:lvl1pPr>
          </a:lstStyle>
          <a:p>
            <a:r>
              <a:rPr lang="en-US" noProof="0"/>
              <a:t>Click</a:t>
            </a:r>
            <a:r>
              <a:rPr lang="en-US"/>
              <a:t> to edit Master title style</a:t>
            </a:r>
            <a:endParaRPr lang="en-US" dirty="0"/>
          </a:p>
        </p:txBody>
      </p:sp>
      <p:sp>
        <p:nvSpPr>
          <p:cNvPr id="4" name="Date Placeholder 3"/>
          <p:cNvSpPr>
            <a:spLocks noGrp="1"/>
          </p:cNvSpPr>
          <p:nvPr>
            <p:ph type="dt" sz="half" idx="10"/>
          </p:nvPr>
        </p:nvSpPr>
        <p:spPr/>
        <p:txBody>
          <a:bodyPr/>
          <a:lstStyle/>
          <a:p>
            <a:fld id="{F94C7E1F-992A-4EE1-A2AA-130820D5E180}" type="datetime1">
              <a:rPr lang="en-US" smtClean="0"/>
              <a:t>9/30/2020</a:t>
            </a:fld>
            <a:endParaRPr lang="en-US" dirty="0"/>
          </a:p>
        </p:txBody>
      </p:sp>
      <p:sp>
        <p:nvSpPr>
          <p:cNvPr id="5" name="Footer Placeholder 4"/>
          <p:cNvSpPr>
            <a:spLocks noGrp="1"/>
          </p:cNvSpPr>
          <p:nvPr>
            <p:ph type="ftr" sz="quarter" idx="11"/>
          </p:nvPr>
        </p:nvSpPr>
        <p:spPr/>
        <p:txBody>
          <a:bodyPr/>
          <a:lstStyle/>
          <a:p>
            <a:r>
              <a:rPr lang="en-US"/>
              <a:t>Stockholm – The Capital of Scandinavia</a:t>
            </a:r>
            <a:endParaRPr lang="en-US" dirty="0"/>
          </a:p>
        </p:txBody>
      </p:sp>
      <p:sp>
        <p:nvSpPr>
          <p:cNvPr id="6" name="Slide Number Placeholder 5"/>
          <p:cNvSpPr>
            <a:spLocks noGrp="1"/>
          </p:cNvSpPr>
          <p:nvPr>
            <p:ph type="sldNum" sz="quarter" idx="12"/>
          </p:nvPr>
        </p:nvSpPr>
        <p:spPr/>
        <p:txBody>
          <a:bodyPr/>
          <a:lstStyle/>
          <a:p>
            <a:fld id="{0B1617BE-BA58-4B59-88D5-A8C7B239E913}" type="slidenum">
              <a:rPr lang="en-US" smtClean="0"/>
              <a:t>‹#›</a:t>
            </a:fld>
            <a:endParaRPr lang="en-US" dirty="0"/>
          </a:p>
        </p:txBody>
      </p:sp>
      <p:sp>
        <p:nvSpPr>
          <p:cNvPr id="8" name="Text Placeholder 5">
            <a:extLst>
              <a:ext uri="{FF2B5EF4-FFF2-40B4-BE49-F238E27FC236}">
                <a16:creationId xmlns:a16="http://schemas.microsoft.com/office/drawing/2014/main" id="{E3B159D7-EB37-4CE2-BDDB-438035FEC757}"/>
              </a:ext>
            </a:extLst>
          </p:cNvPr>
          <p:cNvSpPr>
            <a:spLocks noGrp="1" noChangeAspect="1"/>
          </p:cNvSpPr>
          <p:nvPr>
            <p:ph type="body" sz="quarter" idx="13" hasCustomPrompt="1"/>
          </p:nvPr>
        </p:nvSpPr>
        <p:spPr>
          <a:xfrm>
            <a:off x="337439" y="330830"/>
            <a:ext cx="1545336" cy="379341"/>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en-US"/>
              <a:t>  </a:t>
            </a:r>
            <a:endParaRPr lang="en-US" dirty="0"/>
          </a:p>
        </p:txBody>
      </p:sp>
      <p:sp>
        <p:nvSpPr>
          <p:cNvPr id="7" name="textruta 3">
            <a:extLst>
              <a:ext uri="{FF2B5EF4-FFF2-40B4-BE49-F238E27FC236}">
                <a16:creationId xmlns:a16="http://schemas.microsoft.com/office/drawing/2014/main" id="{3C5EA1A0-2885-46AD-83A2-8133DBA105DA}"/>
              </a:ext>
            </a:extLst>
          </p:cNvPr>
          <p:cNvSpPr txBox="1"/>
          <p:nvPr userDrawn="1"/>
        </p:nvSpPr>
        <p:spPr>
          <a:xfrm>
            <a:off x="0" y="-308552"/>
            <a:ext cx="12192000" cy="276999"/>
          </a:xfrm>
          <a:prstGeom prst="rect">
            <a:avLst/>
          </a:prstGeom>
          <a:solidFill>
            <a:schemeClr val="bg1"/>
          </a:solidFill>
        </p:spPr>
        <p:txBody>
          <a:bodyPr wrap="square" rtlCol="0">
            <a:spAutoFit/>
          </a:bodyPr>
          <a:lstStyle/>
          <a:p>
            <a:r>
              <a:rPr lang="en-US" sz="1200" dirty="0">
                <a:latin typeface="+mj-lt"/>
              </a:rPr>
              <a:t>Right click on the background and choose Format Background to fill with picture </a:t>
            </a:r>
            <a:r>
              <a:rPr lang="en-US" sz="1200" kern="1200" dirty="0">
                <a:solidFill>
                  <a:schemeClr val="tx1"/>
                </a:solidFill>
                <a:latin typeface="+mn-lt"/>
                <a:ea typeface="+mn-ea"/>
                <a:cs typeface="+mn-cs"/>
              </a:rPr>
              <a:t>or change color</a:t>
            </a:r>
            <a:endParaRPr lang="en-US" sz="1200" dirty="0">
              <a:latin typeface="+mj-lt"/>
            </a:endParaRPr>
          </a:p>
        </p:txBody>
      </p:sp>
    </p:spTree>
    <p:extLst>
      <p:ext uri="{BB962C8B-B14F-4D97-AF65-F5344CB8AC3E}">
        <p14:creationId xmlns:p14="http://schemas.microsoft.com/office/powerpoint/2010/main" val="3889282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ection Header – Pink">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882772" y="2002631"/>
            <a:ext cx="8426452" cy="2304449"/>
          </a:xfrm>
        </p:spPr>
        <p:txBody>
          <a:bodyPr anchor="t" anchorCtr="0"/>
          <a:lstStyle>
            <a:lvl1pPr>
              <a:defRPr sz="4800">
                <a:solidFill>
                  <a:schemeClr val="bg1"/>
                </a:solidFill>
              </a:defRPr>
            </a:lvl1pPr>
          </a:lstStyle>
          <a:p>
            <a:r>
              <a:rPr lang="en-US" dirty="0"/>
              <a:t>Click to edit Master title style</a:t>
            </a:r>
          </a:p>
        </p:txBody>
      </p:sp>
      <p:sp>
        <p:nvSpPr>
          <p:cNvPr id="4" name="Date Placeholder 3"/>
          <p:cNvSpPr>
            <a:spLocks noGrp="1"/>
          </p:cNvSpPr>
          <p:nvPr>
            <p:ph type="dt" sz="half" idx="10"/>
          </p:nvPr>
        </p:nvSpPr>
        <p:spPr/>
        <p:txBody>
          <a:bodyPr/>
          <a:lstStyle>
            <a:lvl1pPr>
              <a:defRPr>
                <a:solidFill>
                  <a:schemeClr val="bg1"/>
                </a:solidFill>
              </a:defRPr>
            </a:lvl1pPr>
          </a:lstStyle>
          <a:p>
            <a:fld id="{07DDF7BE-A49D-45C5-B9F4-70A602BBC59A}" type="datetime1">
              <a:rPr lang="en-US" smtClean="0"/>
              <a:t>9/30/2020</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Stockholm – The Capital of Scandinavia</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B1617BE-BA58-4B59-88D5-A8C7B239E913}" type="slidenum">
              <a:rPr lang="en-US" smtClean="0"/>
              <a:pPr/>
              <a:t>‹#›</a:t>
            </a:fld>
            <a:endParaRPr lang="en-US" dirty="0"/>
          </a:p>
        </p:txBody>
      </p:sp>
      <p:sp>
        <p:nvSpPr>
          <p:cNvPr id="11" name="Text Placeholder 5"/>
          <p:cNvSpPr>
            <a:spLocks noGrp="1" noChangeAspect="1"/>
          </p:cNvSpPr>
          <p:nvPr>
            <p:ph type="body" sz="quarter" idx="13" hasCustomPrompt="1"/>
          </p:nvPr>
        </p:nvSpPr>
        <p:spPr>
          <a:xfrm>
            <a:off x="337439" y="330829"/>
            <a:ext cx="1545336" cy="379341"/>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en-US"/>
              <a:t>  </a:t>
            </a:r>
            <a:endParaRPr lang="en-US" dirty="0"/>
          </a:p>
        </p:txBody>
      </p:sp>
      <p:sp>
        <p:nvSpPr>
          <p:cNvPr id="9" name="textruta 3">
            <a:extLst>
              <a:ext uri="{FF2B5EF4-FFF2-40B4-BE49-F238E27FC236}">
                <a16:creationId xmlns:a16="http://schemas.microsoft.com/office/drawing/2014/main" id="{33087D7D-7678-4F7E-9B5E-CB2D4939FDD2}"/>
              </a:ext>
            </a:extLst>
          </p:cNvPr>
          <p:cNvSpPr txBox="1"/>
          <p:nvPr userDrawn="1"/>
        </p:nvSpPr>
        <p:spPr>
          <a:xfrm>
            <a:off x="0" y="-308552"/>
            <a:ext cx="12192000" cy="276999"/>
          </a:xfrm>
          <a:prstGeom prst="rect">
            <a:avLst/>
          </a:prstGeom>
          <a:solidFill>
            <a:schemeClr val="bg1"/>
          </a:solidFill>
        </p:spPr>
        <p:txBody>
          <a:bodyPr wrap="square" rtlCol="0">
            <a:spAutoFit/>
          </a:bodyPr>
          <a:lstStyle/>
          <a:p>
            <a:r>
              <a:rPr lang="en-US" sz="1200" dirty="0">
                <a:latin typeface="+mj-lt"/>
              </a:rPr>
              <a:t>Right click on the background and choose Format Background to fill with picture or change color</a:t>
            </a:r>
          </a:p>
        </p:txBody>
      </p:sp>
    </p:spTree>
    <p:extLst>
      <p:ext uri="{BB962C8B-B14F-4D97-AF65-F5344CB8AC3E}">
        <p14:creationId xmlns:p14="http://schemas.microsoft.com/office/powerpoint/2010/main" val="1691841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a:t>
            </a:r>
            <a:r>
              <a:rPr lang="en-US"/>
              <a:t>title style</a:t>
            </a:r>
            <a:endParaRPr lang="en-US" dirty="0"/>
          </a:p>
        </p:txBody>
      </p:sp>
      <p:sp>
        <p:nvSpPr>
          <p:cNvPr id="3" name="Content Placeholder 2"/>
          <p:cNvSpPr>
            <a:spLocks noGrp="1"/>
          </p:cNvSpPr>
          <p:nvPr>
            <p:ph sz="half" idx="1" hasCustomPrompt="1"/>
          </p:nvPr>
        </p:nvSpPr>
        <p:spPr>
          <a:xfrm>
            <a:off x="1882774" y="1628775"/>
            <a:ext cx="4137026" cy="425091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a:t>Fifth level</a:t>
            </a:r>
            <a:endParaRPr lang="en-US" dirty="0"/>
          </a:p>
        </p:txBody>
      </p:sp>
      <p:sp>
        <p:nvSpPr>
          <p:cNvPr id="4" name="Content Placeholder 3"/>
          <p:cNvSpPr>
            <a:spLocks noGrp="1"/>
          </p:cNvSpPr>
          <p:nvPr>
            <p:ph sz="half" idx="2" hasCustomPrompt="1"/>
          </p:nvPr>
        </p:nvSpPr>
        <p:spPr>
          <a:xfrm>
            <a:off x="6172200" y="1628775"/>
            <a:ext cx="4137025" cy="425091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7EECDC1D-8FDB-42DB-94E9-5BAA0A0F6D47}"/>
              </a:ext>
            </a:extLst>
          </p:cNvPr>
          <p:cNvSpPr>
            <a:spLocks noGrp="1"/>
          </p:cNvSpPr>
          <p:nvPr>
            <p:ph type="dt" sz="half" idx="10"/>
          </p:nvPr>
        </p:nvSpPr>
        <p:spPr/>
        <p:txBody>
          <a:bodyPr/>
          <a:lstStyle/>
          <a:p>
            <a:fld id="{05668059-E414-4B4A-803F-F9221CB545D9}" type="datetime1">
              <a:rPr lang="en-US" smtClean="0"/>
              <a:t>9/30/2020</a:t>
            </a:fld>
            <a:endParaRPr lang="en-US" dirty="0"/>
          </a:p>
        </p:txBody>
      </p:sp>
      <p:sp>
        <p:nvSpPr>
          <p:cNvPr id="6" name="Footer Placeholder 5">
            <a:extLst>
              <a:ext uri="{FF2B5EF4-FFF2-40B4-BE49-F238E27FC236}">
                <a16:creationId xmlns:a16="http://schemas.microsoft.com/office/drawing/2014/main" id="{C73E3E0F-389E-4C9C-8426-EEFB93D0328D}"/>
              </a:ext>
            </a:extLst>
          </p:cNvPr>
          <p:cNvSpPr>
            <a:spLocks noGrp="1"/>
          </p:cNvSpPr>
          <p:nvPr>
            <p:ph type="ftr" sz="quarter" idx="11"/>
          </p:nvPr>
        </p:nvSpPr>
        <p:spPr/>
        <p:txBody>
          <a:bodyPr/>
          <a:lstStyle/>
          <a:p>
            <a:r>
              <a:rPr lang="en-US"/>
              <a:t>Stockholm – The Capital of Scandinavia</a:t>
            </a:r>
            <a:endParaRPr lang="en-US" dirty="0"/>
          </a:p>
        </p:txBody>
      </p:sp>
      <p:sp>
        <p:nvSpPr>
          <p:cNvPr id="7" name="Slide Number Placeholder 6">
            <a:extLst>
              <a:ext uri="{FF2B5EF4-FFF2-40B4-BE49-F238E27FC236}">
                <a16:creationId xmlns:a16="http://schemas.microsoft.com/office/drawing/2014/main" id="{BC7FD08B-5434-476C-816B-BF16F6697F6D}"/>
              </a:ext>
            </a:extLst>
          </p:cNvPr>
          <p:cNvSpPr>
            <a:spLocks noGrp="1"/>
          </p:cNvSpPr>
          <p:nvPr>
            <p:ph type="sldNum" sz="quarter" idx="12"/>
          </p:nvPr>
        </p:nvSpPr>
        <p:spPr/>
        <p:txBody>
          <a:bodyPr/>
          <a:lstStyle/>
          <a:p>
            <a:fld id="{0B1617BE-BA58-4B59-88D5-A8C7B239E913}" type="slidenum">
              <a:rPr lang="en-US" smtClean="0"/>
              <a:pPr/>
              <a:t>‹#›</a:t>
            </a:fld>
            <a:endParaRPr lang="en-US" dirty="0"/>
          </a:p>
        </p:txBody>
      </p:sp>
    </p:spTree>
    <p:extLst>
      <p:ext uri="{BB962C8B-B14F-4D97-AF65-F5344CB8AC3E}">
        <p14:creationId xmlns:p14="http://schemas.microsoft.com/office/powerpoint/2010/main" val="1386337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 Box">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sz="half" idx="1" hasCustomPrompt="1"/>
          </p:nvPr>
        </p:nvSpPr>
        <p:spPr>
          <a:xfrm>
            <a:off x="1882774" y="1628775"/>
            <a:ext cx="5893899" cy="425091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a:t>Fifth level</a:t>
            </a:r>
            <a:endParaRPr lang="en-US" dirty="0"/>
          </a:p>
        </p:txBody>
      </p:sp>
      <p:sp>
        <p:nvSpPr>
          <p:cNvPr id="4" name="Content Placeholder 3"/>
          <p:cNvSpPr>
            <a:spLocks noGrp="1"/>
          </p:cNvSpPr>
          <p:nvPr>
            <p:ph sz="half" idx="2" hasCustomPrompt="1"/>
          </p:nvPr>
        </p:nvSpPr>
        <p:spPr>
          <a:xfrm>
            <a:off x="7938089" y="1628775"/>
            <a:ext cx="3916472" cy="4251600"/>
          </a:xfrm>
          <a:solidFill>
            <a:schemeClr val="accent2"/>
          </a:solidFill>
        </p:spPr>
        <p:txBody>
          <a:bodyPr lIns="144000" tIns="144000" rIns="144000" bIns="144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3170747B-206C-46CF-831B-A2BD37E9ED09}" type="datetime1">
              <a:rPr lang="en-US" smtClean="0"/>
              <a:t>9/30/2020</a:t>
            </a:fld>
            <a:endParaRPr lang="en-US" dirty="0"/>
          </a:p>
        </p:txBody>
      </p:sp>
      <p:sp>
        <p:nvSpPr>
          <p:cNvPr id="6" name="Footer Placeholder 5"/>
          <p:cNvSpPr>
            <a:spLocks noGrp="1"/>
          </p:cNvSpPr>
          <p:nvPr>
            <p:ph type="ftr" sz="quarter" idx="11"/>
          </p:nvPr>
        </p:nvSpPr>
        <p:spPr/>
        <p:txBody>
          <a:bodyPr/>
          <a:lstStyle/>
          <a:p>
            <a:r>
              <a:rPr lang="en-US"/>
              <a:t>Stockholm – The Capital of Scandinavia</a:t>
            </a:r>
            <a:endParaRPr lang="en-US" dirty="0"/>
          </a:p>
        </p:txBody>
      </p:sp>
      <p:sp>
        <p:nvSpPr>
          <p:cNvPr id="7" name="Slide Number Placeholder 6"/>
          <p:cNvSpPr>
            <a:spLocks noGrp="1"/>
          </p:cNvSpPr>
          <p:nvPr>
            <p:ph type="sldNum" sz="quarter" idx="12"/>
          </p:nvPr>
        </p:nvSpPr>
        <p:spPr/>
        <p:txBody>
          <a:bodyPr/>
          <a:lstStyle/>
          <a:p>
            <a:fld id="{0B1617BE-BA58-4B59-88D5-A8C7B239E913}" type="slidenum">
              <a:rPr lang="en-US" smtClean="0"/>
              <a:t>‹#›</a:t>
            </a:fld>
            <a:endParaRPr lang="en-US" dirty="0"/>
          </a:p>
        </p:txBody>
      </p:sp>
    </p:spTree>
    <p:extLst>
      <p:ext uri="{BB962C8B-B14F-4D97-AF65-F5344CB8AC3E}">
        <p14:creationId xmlns:p14="http://schemas.microsoft.com/office/powerpoint/2010/main" val="2153733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emf"/><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82774" y="342899"/>
            <a:ext cx="8426449" cy="1113955"/>
          </a:xfrm>
          <a:prstGeom prst="rect">
            <a:avLst/>
          </a:prstGeom>
        </p:spPr>
        <p:txBody>
          <a:bodyPr vert="horz" lIns="0" tIns="0" rIns="0" bIns="0" rtlCol="0" anchor="b" anchorCtr="0">
            <a:noAutofit/>
          </a:bodyPr>
          <a:lstStyle/>
          <a:p>
            <a:r>
              <a:rPr lang="sv-SE" noProof="0"/>
              <a:t>Klicka här för att ändra format</a:t>
            </a:r>
            <a:endParaRPr lang="en-US" dirty="0"/>
          </a:p>
        </p:txBody>
      </p:sp>
      <p:sp>
        <p:nvSpPr>
          <p:cNvPr id="3" name="Text Placeholder 2"/>
          <p:cNvSpPr>
            <a:spLocks noGrp="1"/>
          </p:cNvSpPr>
          <p:nvPr>
            <p:ph type="body" idx="1"/>
          </p:nvPr>
        </p:nvSpPr>
        <p:spPr>
          <a:xfrm>
            <a:off x="1882774" y="1628775"/>
            <a:ext cx="8426450" cy="4083767"/>
          </a:xfrm>
          <a:prstGeom prst="rect">
            <a:avLst/>
          </a:prstGeom>
        </p:spPr>
        <p:txBody>
          <a:bodyPr vert="horz" lIns="0" tIns="0" rIns="0" bIns="0" rtlCol="0">
            <a:noAutofit/>
          </a:bodyPr>
          <a:lstStyle/>
          <a:p>
            <a:pPr lvl="0"/>
            <a:r>
              <a:rPr lang="en-US" dirty="0"/>
              <a:t>Edit Master </a:t>
            </a:r>
            <a:r>
              <a:rPr lang="en-US" noProof="0" dirty="0"/>
              <a:t>text</a:t>
            </a:r>
            <a:r>
              <a:rPr lang="en-US" dirty="0"/>
              <a: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337800" y="6279603"/>
            <a:ext cx="1070506" cy="252000"/>
          </a:xfrm>
          <a:prstGeom prst="rect">
            <a:avLst/>
          </a:prstGeom>
        </p:spPr>
        <p:txBody>
          <a:bodyPr vert="horz" lIns="0" tIns="0" rIns="0" bIns="0" rtlCol="0" anchor="b" anchorCtr="0"/>
          <a:lstStyle>
            <a:lvl1pPr algn="r">
              <a:defRPr sz="900">
                <a:solidFill>
                  <a:schemeClr val="tx1"/>
                </a:solidFill>
                <a:latin typeface="Futura Std Book" panose="020B0502020204020303" pitchFamily="34" charset="0"/>
              </a:defRPr>
            </a:lvl1pPr>
          </a:lstStyle>
          <a:p>
            <a:fld id="{58259EB8-5A42-4C32-9FF7-906656555CB5}" type="datetime1">
              <a:rPr lang="en-US" smtClean="0"/>
              <a:t>9/30/2020</a:t>
            </a:fld>
            <a:endParaRPr lang="en-US" dirty="0"/>
          </a:p>
        </p:txBody>
      </p:sp>
      <p:sp>
        <p:nvSpPr>
          <p:cNvPr id="5" name="Footer Placeholder 4"/>
          <p:cNvSpPr>
            <a:spLocks noGrp="1"/>
          </p:cNvSpPr>
          <p:nvPr>
            <p:ph type="ftr" sz="quarter" idx="3"/>
          </p:nvPr>
        </p:nvSpPr>
        <p:spPr>
          <a:xfrm>
            <a:off x="2576052" y="6279603"/>
            <a:ext cx="7729472" cy="235498"/>
          </a:xfrm>
          <a:prstGeom prst="rect">
            <a:avLst/>
          </a:prstGeom>
        </p:spPr>
        <p:txBody>
          <a:bodyPr vert="horz" lIns="0" tIns="0" rIns="0" bIns="0" rtlCol="0" anchor="b" anchorCtr="0"/>
          <a:lstStyle>
            <a:lvl1pPr algn="r">
              <a:defRPr sz="900">
                <a:solidFill>
                  <a:schemeClr val="tx1"/>
                </a:solidFill>
                <a:latin typeface="Futura Std Book" panose="020B0502020204020303" pitchFamily="34" charset="0"/>
              </a:defRPr>
            </a:lvl1pPr>
          </a:lstStyle>
          <a:p>
            <a:r>
              <a:rPr lang="en-US"/>
              <a:t>Stockholm – The Capital of Scandinavia</a:t>
            </a:r>
            <a:endParaRPr lang="en-US" dirty="0"/>
          </a:p>
        </p:txBody>
      </p:sp>
      <p:sp>
        <p:nvSpPr>
          <p:cNvPr id="6" name="Slide Number Placeholder 5"/>
          <p:cNvSpPr>
            <a:spLocks noGrp="1"/>
          </p:cNvSpPr>
          <p:nvPr>
            <p:ph type="sldNum" sz="quarter" idx="4"/>
          </p:nvPr>
        </p:nvSpPr>
        <p:spPr>
          <a:xfrm>
            <a:off x="11440583" y="6279603"/>
            <a:ext cx="413978" cy="252000"/>
          </a:xfrm>
          <a:prstGeom prst="rect">
            <a:avLst/>
          </a:prstGeom>
        </p:spPr>
        <p:txBody>
          <a:bodyPr vert="horz" lIns="0" tIns="0" rIns="0" bIns="0" rtlCol="0" anchor="b" anchorCtr="0"/>
          <a:lstStyle>
            <a:lvl1pPr algn="r">
              <a:defRPr sz="900">
                <a:solidFill>
                  <a:schemeClr val="tx1"/>
                </a:solidFill>
                <a:latin typeface="Futura Std Book" panose="020B0502020204020303" pitchFamily="34" charset="0"/>
              </a:defRPr>
            </a:lvl1pPr>
          </a:lstStyle>
          <a:p>
            <a:fld id="{0B1617BE-BA58-4B59-88D5-A8C7B239E913}" type="slidenum">
              <a:rPr lang="en-US" smtClean="0"/>
              <a:pPr/>
              <a:t>‹#›</a:t>
            </a:fld>
            <a:endParaRPr lang="en-US" dirty="0"/>
          </a:p>
        </p:txBody>
      </p:sp>
      <p:pic>
        <p:nvPicPr>
          <p:cNvPr id="10" name="Bildobjekt 9">
            <a:extLst>
              <a:ext uri="{FF2B5EF4-FFF2-40B4-BE49-F238E27FC236}">
                <a16:creationId xmlns:a16="http://schemas.microsoft.com/office/drawing/2014/main" id="{FAD42CFA-F57F-4561-BF8C-9CEC01BC3422}"/>
              </a:ext>
            </a:extLst>
          </p:cNvPr>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338374" y="6153061"/>
            <a:ext cx="1544400" cy="378542"/>
          </a:xfrm>
          <a:prstGeom prst="rect">
            <a:avLst/>
          </a:prstGeom>
        </p:spPr>
      </p:pic>
    </p:spTree>
    <p:extLst>
      <p:ext uri="{BB962C8B-B14F-4D97-AF65-F5344CB8AC3E}">
        <p14:creationId xmlns:p14="http://schemas.microsoft.com/office/powerpoint/2010/main" val="2847329068"/>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82" r:id="rId3"/>
    <p:sldLayoutId id="2147483650" r:id="rId4"/>
    <p:sldLayoutId id="2147483663" r:id="rId5"/>
    <p:sldLayoutId id="2147483651" r:id="rId6"/>
    <p:sldLayoutId id="2147483681" r:id="rId7"/>
    <p:sldLayoutId id="2147483652" r:id="rId8"/>
    <p:sldLayoutId id="2147483673" r:id="rId9"/>
    <p:sldLayoutId id="2147483653" r:id="rId10"/>
    <p:sldLayoutId id="2147483665" r:id="rId11"/>
    <p:sldLayoutId id="2147483666" r:id="rId12"/>
    <p:sldLayoutId id="2147483680" r:id="rId13"/>
    <p:sldLayoutId id="2147483677" r:id="rId14"/>
    <p:sldLayoutId id="2147483683" r:id="rId15"/>
    <p:sldLayoutId id="2147483674" r:id="rId16"/>
    <p:sldLayoutId id="2147483678" r:id="rId17"/>
    <p:sldLayoutId id="2147483676" r:id="rId18"/>
    <p:sldLayoutId id="2147483679" r:id="rId19"/>
    <p:sldLayoutId id="2147483655" r:id="rId20"/>
    <p:sldLayoutId id="2147483667" r:id="rId21"/>
    <p:sldLayoutId id="2147483675" r:id="rId22"/>
    <p:sldLayoutId id="2147483684" r:id="rId23"/>
    <p:sldLayoutId id="2147483685" r:id="rId24"/>
  </p:sldLayoutIdLst>
  <p:hf sldNum="0" hdr="0" ftr="0" dt="0"/>
  <p:txStyles>
    <p:titleStyle>
      <a:lvl1pPr algn="l" defTabSz="914400" rtl="0" eaLnBrk="1" latinLnBrk="0" hangingPunct="1">
        <a:lnSpc>
          <a:spcPct val="100000"/>
        </a:lnSpc>
        <a:spcBef>
          <a:spcPct val="0"/>
        </a:spcBef>
        <a:buNone/>
        <a:defRPr sz="32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000"/>
        </a:spcBef>
        <a:buFont typeface="Arial" panose="020B0604020202020204" pitchFamily="34" charset="0"/>
        <a:buNone/>
        <a:defRPr sz="2000" kern="1200">
          <a:solidFill>
            <a:schemeClr val="tx1"/>
          </a:solidFill>
          <a:latin typeface="+mn-lt"/>
          <a:ea typeface="+mn-ea"/>
          <a:cs typeface="+mn-cs"/>
        </a:defRPr>
      </a:lvl1pPr>
      <a:lvl2pPr marL="177800" indent="-1778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2pPr>
      <a:lvl3pPr marL="358775" indent="-180975" algn="l" defTabSz="914400" rtl="0" eaLnBrk="1" latinLnBrk="0" hangingPunct="1">
        <a:lnSpc>
          <a:spcPct val="100000"/>
        </a:lnSpc>
        <a:spcBef>
          <a:spcPts val="500"/>
        </a:spcBef>
        <a:buFont typeface="Garamond" panose="02020404030301010803" pitchFamily="18" charset="0"/>
        <a:buChar char="–"/>
        <a:defRPr sz="2000" kern="1200">
          <a:solidFill>
            <a:schemeClr val="tx1"/>
          </a:solidFill>
          <a:latin typeface="+mn-lt"/>
          <a:ea typeface="+mn-ea"/>
          <a:cs typeface="+mn-cs"/>
        </a:defRPr>
      </a:lvl3pPr>
      <a:lvl4pPr marL="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4pPr>
      <a:lvl5pPr marL="179388" indent="-179388"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913" userDrawn="1">
          <p15:clr>
            <a:srgbClr val="F26B43"/>
          </p15:clr>
        </p15:guide>
        <p15:guide id="3" orient="horz" pos="210" userDrawn="1">
          <p15:clr>
            <a:srgbClr val="F26B43"/>
          </p15:clr>
        </p15:guide>
        <p15:guide id="4" orient="horz" pos="3861" userDrawn="1">
          <p15:clr>
            <a:srgbClr val="F26B43"/>
          </p15:clr>
        </p15:guide>
        <p15:guide id="5" orient="horz" pos="3952" userDrawn="1">
          <p15:clr>
            <a:srgbClr val="F26B43"/>
          </p15:clr>
        </p15:guide>
        <p15:guide id="6" orient="horz" pos="4110" userDrawn="1">
          <p15:clr>
            <a:srgbClr val="F26B43"/>
          </p15:clr>
        </p15:guide>
        <p15:guide id="7" pos="211" userDrawn="1">
          <p15:clr>
            <a:srgbClr val="F26B43"/>
          </p15:clr>
        </p15:guide>
        <p15:guide id="8" pos="7469" userDrawn="1">
          <p15:clr>
            <a:srgbClr val="F26B43"/>
          </p15:clr>
        </p15:guide>
        <p15:guide id="9" orient="horz" pos="640" userDrawn="1">
          <p15:clr>
            <a:srgbClr val="F26B43"/>
          </p15:clr>
        </p15:guide>
        <p15:guide id="10" pos="1186" userDrawn="1">
          <p15:clr>
            <a:srgbClr val="F26B43"/>
          </p15:clr>
        </p15:guide>
        <p15:guide id="11" pos="6494" userDrawn="1">
          <p15:clr>
            <a:srgbClr val="F26B43"/>
          </p15:clr>
        </p15:guide>
        <p15:guide id="12" orient="horz" pos="2160" userDrawn="1">
          <p15:clr>
            <a:srgbClr val="F26B43"/>
          </p15:clr>
        </p15:guide>
        <p15:guide id="13" orient="horz" pos="1026" userDrawn="1">
          <p15:clr>
            <a:srgbClr val="F26B43"/>
          </p15:clr>
        </p15:guide>
        <p15:guide id="14" orient="horz" pos="428" userDrawn="1">
          <p15:clr>
            <a:srgbClr val="F26B43"/>
          </p15:clr>
        </p15:guide>
        <p15:guide id="15" pos="3795" userDrawn="1">
          <p15:clr>
            <a:srgbClr val="F26B43"/>
          </p15:clr>
        </p15:guide>
        <p15:guide id="16" pos="3885" userDrawn="1">
          <p15:clr>
            <a:srgbClr val="F26B43"/>
          </p15:clr>
        </p15:guide>
        <p15:guide id="17" pos="452" userDrawn="1">
          <p15:clr>
            <a:srgbClr val="F26B43"/>
          </p15:clr>
        </p15:guide>
        <p15:guide id="18" pos="723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12.png"/><Relationship Id="rId5" Type="http://schemas.openxmlformats.org/officeDocument/2006/relationships/image" Target="../media/image4.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0D0339D-052F-4DAF-8F0F-F865BDAF517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57458"/>
          <a:stretch/>
        </p:blipFill>
        <p:spPr>
          <a:xfrm>
            <a:off x="1935234" y="3219840"/>
            <a:ext cx="2194242" cy="2485635"/>
          </a:xfrm>
          <a:prstGeom prst="rect">
            <a:avLst/>
          </a:prstGeom>
        </p:spPr>
      </p:pic>
      <p:sp>
        <p:nvSpPr>
          <p:cNvPr id="6" name="textruta 5"/>
          <p:cNvSpPr txBox="1"/>
          <p:nvPr/>
        </p:nvSpPr>
        <p:spPr>
          <a:xfrm>
            <a:off x="1882774" y="342899"/>
            <a:ext cx="8426448" cy="1113955"/>
          </a:xfrm>
          <a:prstGeom prst="rect">
            <a:avLst/>
          </a:prstGeom>
        </p:spPr>
        <p:txBody>
          <a:bodyPr vert="horz" lIns="0" tIns="0" rIns="0" bIns="0" rtlCol="0" anchor="b">
            <a:normAutofit/>
          </a:bodyPr>
          <a:lstStyle>
            <a:lvl1pPr>
              <a:lnSpc>
                <a:spcPct val="90000"/>
              </a:lnSpc>
              <a:spcBef>
                <a:spcPct val="0"/>
              </a:spcBef>
              <a:buNone/>
              <a:defRPr sz="4400">
                <a:latin typeface="+mj-lt"/>
                <a:ea typeface="+mj-ea"/>
                <a:cs typeface="+mj-cs"/>
              </a:defRPr>
            </a:lvl1pPr>
          </a:lstStyle>
          <a:p>
            <a:pPr>
              <a:lnSpc>
                <a:spcPct val="100000"/>
              </a:lnSpc>
            </a:pPr>
            <a:r>
              <a:rPr lang="en-US" sz="3200" b="1" dirty="0"/>
              <a:t>Instructions </a:t>
            </a:r>
            <a:br>
              <a:rPr lang="en-US" sz="3200" b="1" dirty="0"/>
            </a:br>
            <a:r>
              <a:rPr lang="en-US" sz="3200" b="1" dirty="0"/>
              <a:t>Hidden page and will not show in print</a:t>
            </a:r>
          </a:p>
        </p:txBody>
      </p:sp>
      <p:pic>
        <p:nvPicPr>
          <p:cNvPr id="8" name="Bildobjekt 7">
            <a:extLst>
              <a:ext uri="{FF2B5EF4-FFF2-40B4-BE49-F238E27FC236}">
                <a16:creationId xmlns:a16="http://schemas.microsoft.com/office/drawing/2014/main" id="{F500D9B4-1F6F-4F8E-8A3F-278F8AE1136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62406" y="3390684"/>
            <a:ext cx="3588780" cy="2314792"/>
          </a:xfrm>
          <a:prstGeom prst="rect">
            <a:avLst/>
          </a:prstGeom>
        </p:spPr>
      </p:pic>
      <p:pic>
        <p:nvPicPr>
          <p:cNvPr id="7" name="Bildobjekt 6">
            <a:extLst>
              <a:ext uri="{FF2B5EF4-FFF2-40B4-BE49-F238E27FC236}">
                <a16:creationId xmlns:a16="http://schemas.microsoft.com/office/drawing/2014/main" id="{3002FE5E-6762-4FAE-B25B-2B240EAA6ED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1677" t="1223" r="1308" b="20029"/>
          <a:stretch/>
        </p:blipFill>
        <p:spPr>
          <a:xfrm>
            <a:off x="5429250" y="3871913"/>
            <a:ext cx="1776413" cy="2166937"/>
          </a:xfrm>
          <a:prstGeom prst="rect">
            <a:avLst/>
          </a:prstGeom>
        </p:spPr>
      </p:pic>
      <p:pic>
        <p:nvPicPr>
          <p:cNvPr id="12" name="Bildobjekt 11"/>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0070930" y="1695358"/>
            <a:ext cx="1087934" cy="818198"/>
          </a:xfrm>
          <a:prstGeom prst="rect">
            <a:avLst/>
          </a:prstGeom>
          <a:ln>
            <a:solidFill>
              <a:schemeClr val="tx2"/>
            </a:solidFill>
          </a:ln>
        </p:spPr>
      </p:pic>
      <p:pic>
        <p:nvPicPr>
          <p:cNvPr id="92" name="Bildobjekt 91"/>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1944850" y="2512636"/>
            <a:ext cx="987670" cy="717604"/>
          </a:xfrm>
          <a:prstGeom prst="rect">
            <a:avLst/>
          </a:prstGeom>
          <a:ln>
            <a:solidFill>
              <a:schemeClr val="tx2"/>
            </a:solidFill>
          </a:ln>
        </p:spPr>
      </p:pic>
      <p:sp>
        <p:nvSpPr>
          <p:cNvPr id="11" name="textruta 10"/>
          <p:cNvSpPr txBox="1"/>
          <p:nvPr/>
        </p:nvSpPr>
        <p:spPr>
          <a:xfrm>
            <a:off x="1934580" y="1698393"/>
            <a:ext cx="1129327" cy="615553"/>
          </a:xfrm>
          <a:prstGeom prst="rect">
            <a:avLst/>
          </a:prstGeom>
          <a:noFill/>
        </p:spPr>
        <p:txBody>
          <a:bodyPr wrap="square" lIns="0" tIns="0" rIns="0" bIns="0" rtlCol="0">
            <a:spAutoFit/>
          </a:bodyPr>
          <a:lstStyle/>
          <a:p>
            <a:r>
              <a:rPr lang="en-US" sz="1000" dirty="0"/>
              <a:t>Click on the button </a:t>
            </a:r>
            <a:r>
              <a:rPr lang="en-US" sz="1000" b="1" dirty="0"/>
              <a:t>New Slide </a:t>
            </a:r>
            <a:r>
              <a:rPr lang="en-US" sz="1000" dirty="0"/>
              <a:t>for different choices of layouts.</a:t>
            </a:r>
          </a:p>
        </p:txBody>
      </p:sp>
      <p:sp>
        <p:nvSpPr>
          <p:cNvPr id="16" name="textruta 15"/>
          <p:cNvSpPr txBox="1"/>
          <p:nvPr/>
        </p:nvSpPr>
        <p:spPr>
          <a:xfrm>
            <a:off x="3095956" y="1698393"/>
            <a:ext cx="1494354" cy="461665"/>
          </a:xfrm>
          <a:prstGeom prst="rect">
            <a:avLst/>
          </a:prstGeom>
          <a:noFill/>
        </p:spPr>
        <p:txBody>
          <a:bodyPr wrap="square" lIns="0" tIns="0" rIns="0" bIns="0" rtlCol="0">
            <a:spAutoFit/>
          </a:bodyPr>
          <a:lstStyle/>
          <a:p>
            <a:r>
              <a:rPr lang="en-US" sz="1000" dirty="0"/>
              <a:t>Click on the button </a:t>
            </a:r>
            <a:r>
              <a:rPr lang="en-US" sz="1000" b="1" dirty="0"/>
              <a:t>Layout</a:t>
            </a:r>
            <a:r>
              <a:rPr lang="en-US" sz="1000" dirty="0"/>
              <a:t> to change layout on an existing page.</a:t>
            </a:r>
          </a:p>
        </p:txBody>
      </p:sp>
      <p:sp>
        <p:nvSpPr>
          <p:cNvPr id="23" name="textruta 22"/>
          <p:cNvSpPr txBox="1"/>
          <p:nvPr/>
        </p:nvSpPr>
        <p:spPr>
          <a:xfrm>
            <a:off x="5603594" y="2884905"/>
            <a:ext cx="1494354" cy="615553"/>
          </a:xfrm>
          <a:prstGeom prst="rect">
            <a:avLst/>
          </a:prstGeom>
          <a:noFill/>
        </p:spPr>
        <p:txBody>
          <a:bodyPr wrap="square" lIns="0" tIns="0" rIns="0" bIns="0" rtlCol="0">
            <a:spAutoFit/>
          </a:bodyPr>
          <a:lstStyle/>
          <a:p>
            <a:r>
              <a:rPr lang="en-US" sz="1000" b="1" dirty="0"/>
              <a:t>Colors</a:t>
            </a:r>
            <a:r>
              <a:rPr lang="en-US" sz="1000" dirty="0"/>
              <a:t>: to add colors to objects, use the framed colors that follow your graphical design.</a:t>
            </a:r>
          </a:p>
        </p:txBody>
      </p:sp>
      <p:sp>
        <p:nvSpPr>
          <p:cNvPr id="29" name="textruta 28"/>
          <p:cNvSpPr txBox="1"/>
          <p:nvPr/>
        </p:nvSpPr>
        <p:spPr>
          <a:xfrm>
            <a:off x="7562406" y="2815458"/>
            <a:ext cx="3513601" cy="461665"/>
          </a:xfrm>
          <a:prstGeom prst="rect">
            <a:avLst/>
          </a:prstGeom>
          <a:noFill/>
        </p:spPr>
        <p:txBody>
          <a:bodyPr wrap="square" lIns="0" tIns="0" rIns="0" bIns="0" rtlCol="0">
            <a:spAutoFit/>
          </a:bodyPr>
          <a:lstStyle/>
          <a:p>
            <a:r>
              <a:rPr lang="en-US" sz="1000" dirty="0"/>
              <a:t>To add or remove header and footer, go to the </a:t>
            </a:r>
            <a:r>
              <a:rPr lang="en-US" sz="1000" b="1" dirty="0"/>
              <a:t>Insert</a:t>
            </a:r>
            <a:r>
              <a:rPr lang="en-US" sz="1000" dirty="0"/>
              <a:t> tab and select </a:t>
            </a:r>
            <a:r>
              <a:rPr lang="en-US" sz="1000" b="1" dirty="0"/>
              <a:t>Header &amp; footer</a:t>
            </a:r>
            <a:r>
              <a:rPr lang="en-US" sz="1000" dirty="0"/>
              <a:t>. Change the text in the dialogue box to your preference and then click on </a:t>
            </a:r>
            <a:r>
              <a:rPr lang="en-US" sz="1000" b="1" dirty="0"/>
              <a:t>Apply to all</a:t>
            </a:r>
            <a:r>
              <a:rPr lang="en-US" sz="1000" dirty="0"/>
              <a:t>.</a:t>
            </a:r>
          </a:p>
        </p:txBody>
      </p:sp>
      <p:sp>
        <p:nvSpPr>
          <p:cNvPr id="35" name="textruta 34"/>
          <p:cNvSpPr txBox="1"/>
          <p:nvPr/>
        </p:nvSpPr>
        <p:spPr>
          <a:xfrm>
            <a:off x="4622359" y="1698393"/>
            <a:ext cx="1494354" cy="615553"/>
          </a:xfrm>
          <a:prstGeom prst="rect">
            <a:avLst/>
          </a:prstGeom>
          <a:noFill/>
        </p:spPr>
        <p:txBody>
          <a:bodyPr wrap="square" lIns="0" tIns="0" rIns="0" bIns="0" rtlCol="0">
            <a:spAutoFit/>
          </a:bodyPr>
          <a:lstStyle/>
          <a:p>
            <a:r>
              <a:rPr lang="en-US" sz="1000" dirty="0"/>
              <a:t>Click on the button </a:t>
            </a:r>
            <a:r>
              <a:rPr lang="en-US" sz="1000" b="1" dirty="0"/>
              <a:t>Reset</a:t>
            </a:r>
            <a:r>
              <a:rPr lang="en-US" sz="1000" dirty="0"/>
              <a:t> to restore the look of the page to the original layout according to the template.</a:t>
            </a:r>
          </a:p>
        </p:txBody>
      </p:sp>
      <p:sp>
        <p:nvSpPr>
          <p:cNvPr id="71" name="Rectangle 45"/>
          <p:cNvSpPr/>
          <p:nvPr/>
        </p:nvSpPr>
        <p:spPr>
          <a:xfrm>
            <a:off x="7562406" y="1698393"/>
            <a:ext cx="2134247" cy="651905"/>
          </a:xfrm>
          <a:prstGeom prst="rect">
            <a:avLst/>
          </a:prstGeom>
          <a:noFill/>
        </p:spPr>
        <p:txBody>
          <a:bodyPr wrap="square" lIns="0" tIns="0" rIns="0" bIns="36000" rtlCol="0">
            <a:spAutoFit/>
          </a:bodyPr>
          <a:lstStyle/>
          <a:p>
            <a:r>
              <a:rPr lang="en-US" sz="1000" dirty="0"/>
              <a:t>Please make sure that the objects and text are placed within the page </a:t>
            </a:r>
            <a:r>
              <a:rPr lang="en-US" sz="1000" b="1" dirty="0"/>
              <a:t>guides</a:t>
            </a:r>
            <a:r>
              <a:rPr lang="en-US" sz="1000" dirty="0"/>
              <a:t>. To show guides go to </a:t>
            </a:r>
            <a:r>
              <a:rPr lang="en-US" sz="1000" b="1" dirty="0"/>
              <a:t>View</a:t>
            </a:r>
            <a:r>
              <a:rPr lang="en-US" sz="1000" dirty="0"/>
              <a:t> and checkmark </a:t>
            </a:r>
            <a:r>
              <a:rPr lang="en-US" sz="1000" b="1" dirty="0"/>
              <a:t>Guides</a:t>
            </a:r>
            <a:r>
              <a:rPr lang="en-US" sz="1000" dirty="0"/>
              <a:t> (or press Alt + F9).</a:t>
            </a:r>
          </a:p>
        </p:txBody>
      </p:sp>
      <p:grpSp>
        <p:nvGrpSpPr>
          <p:cNvPr id="15" name="Grupp 14"/>
          <p:cNvGrpSpPr/>
          <p:nvPr/>
        </p:nvGrpSpPr>
        <p:grpSpPr>
          <a:xfrm>
            <a:off x="5403736" y="5775767"/>
            <a:ext cx="1717792" cy="390283"/>
            <a:chOff x="5184195" y="5249527"/>
            <a:chExt cx="1819778" cy="413454"/>
          </a:xfrm>
        </p:grpSpPr>
        <p:sp>
          <p:nvSpPr>
            <p:cNvPr id="52" name="TextBox 43"/>
            <p:cNvSpPr txBox="1"/>
            <p:nvPr/>
          </p:nvSpPr>
          <p:spPr>
            <a:xfrm>
              <a:off x="5184195" y="5249527"/>
              <a:ext cx="1819778" cy="413454"/>
            </a:xfrm>
            <a:prstGeom prst="rect">
              <a:avLst/>
            </a:prstGeom>
            <a:solidFill>
              <a:srgbClr val="FFFFFF">
                <a:alpha val="69804"/>
              </a:srgbClr>
            </a:solidFill>
          </p:spPr>
          <p:txBody>
            <a:bodyPr wrap="square" lIns="468000" tIns="0" rIns="0" bIns="0" rtlCol="0" anchor="ctr" anchorCtr="0">
              <a:noAutofit/>
            </a:bodyPr>
            <a:lstStyle/>
            <a:p>
              <a:pPr>
                <a:lnSpc>
                  <a:spcPct val="80000"/>
                </a:lnSpc>
              </a:pPr>
              <a:r>
                <a:rPr lang="en-US" sz="1000" b="1" dirty="0"/>
                <a:t>Don’t use </a:t>
              </a:r>
              <a:br>
                <a:rPr lang="en-US" sz="1000" b="1" dirty="0"/>
              </a:br>
              <a:r>
                <a:rPr lang="en-US" sz="1000" b="1" dirty="0"/>
                <a:t>Standard </a:t>
              </a:r>
              <a:r>
                <a:rPr lang="en-US" sz="1000" b="1" dirty="0" err="1"/>
                <a:t>colours</a:t>
              </a:r>
              <a:r>
                <a:rPr lang="en-US" sz="1000" b="1" dirty="0"/>
                <a:t>!</a:t>
              </a:r>
            </a:p>
          </p:txBody>
        </p:sp>
        <p:sp>
          <p:nvSpPr>
            <p:cNvPr id="53" name="&quot;Not Allowed&quot; Symbol 44"/>
            <p:cNvSpPr/>
            <p:nvPr/>
          </p:nvSpPr>
          <p:spPr>
            <a:xfrm>
              <a:off x="5248395" y="5295612"/>
              <a:ext cx="321284" cy="321284"/>
            </a:xfrm>
            <a:prstGeom prst="noSmoking">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350"/>
                </a:lnSpc>
              </a:pPr>
              <a:endParaRPr lang="en-US" sz="1000" dirty="0">
                <a:solidFill>
                  <a:schemeClr val="tx1"/>
                </a:solidFill>
              </a:endParaRPr>
            </a:p>
          </p:txBody>
        </p:sp>
      </p:grpSp>
      <p:cxnSp>
        <p:nvCxnSpPr>
          <p:cNvPr id="38" name="Koppling: vinklad 81">
            <a:extLst>
              <a:ext uri="{FF2B5EF4-FFF2-40B4-BE49-F238E27FC236}">
                <a16:creationId xmlns:a16="http://schemas.microsoft.com/office/drawing/2014/main" id="{A26A7E36-B730-4292-AC37-3C7CA97B1BF8}"/>
              </a:ext>
            </a:extLst>
          </p:cNvPr>
          <p:cNvCxnSpPr>
            <a:cxnSpLocks/>
            <a:stCxn id="43" idx="0"/>
          </p:cNvCxnSpPr>
          <p:nvPr/>
        </p:nvCxnSpPr>
        <p:spPr>
          <a:xfrm rot="5400000" flipH="1" flipV="1">
            <a:off x="2471896" y="2101940"/>
            <a:ext cx="215147" cy="281570"/>
          </a:xfrm>
          <a:prstGeom prst="bentConnector2">
            <a:avLst/>
          </a:prstGeom>
          <a:solidFill>
            <a:schemeClr val="tx2">
              <a:alpha val="40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cxnSp>
      <p:cxnSp>
        <p:nvCxnSpPr>
          <p:cNvPr id="40" name="Koppling: vinklad 83">
            <a:extLst>
              <a:ext uri="{FF2B5EF4-FFF2-40B4-BE49-F238E27FC236}">
                <a16:creationId xmlns:a16="http://schemas.microsoft.com/office/drawing/2014/main" id="{BA9CC67C-63B9-46E3-B851-ED7E644AA091}"/>
              </a:ext>
            </a:extLst>
          </p:cNvPr>
          <p:cNvCxnSpPr>
            <a:cxnSpLocks/>
            <a:stCxn id="43" idx="7"/>
            <a:endCxn id="16" idx="2"/>
          </p:cNvCxnSpPr>
          <p:nvPr/>
        </p:nvCxnSpPr>
        <p:spPr>
          <a:xfrm rot="5400000" flipH="1" flipV="1">
            <a:off x="3148065" y="1799872"/>
            <a:ext cx="334881" cy="1055255"/>
          </a:xfrm>
          <a:prstGeom prst="bentConnector3">
            <a:avLst>
              <a:gd name="adj1" fmla="val 50000"/>
            </a:avLst>
          </a:prstGeom>
          <a:solidFill>
            <a:schemeClr val="tx2">
              <a:alpha val="40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cxnSp>
      <p:cxnSp>
        <p:nvCxnSpPr>
          <p:cNvPr id="41" name="Koppling: vinklad 84">
            <a:extLst>
              <a:ext uri="{FF2B5EF4-FFF2-40B4-BE49-F238E27FC236}">
                <a16:creationId xmlns:a16="http://schemas.microsoft.com/office/drawing/2014/main" id="{775D3574-1702-41D6-B49D-0FBD7E721970}"/>
              </a:ext>
            </a:extLst>
          </p:cNvPr>
          <p:cNvCxnSpPr>
            <a:cxnSpLocks/>
            <a:stCxn id="43" idx="6"/>
            <a:endCxn id="35" idx="2"/>
          </p:cNvCxnSpPr>
          <p:nvPr/>
        </p:nvCxnSpPr>
        <p:spPr>
          <a:xfrm flipV="1">
            <a:off x="2932519" y="2313946"/>
            <a:ext cx="2437017" cy="530187"/>
          </a:xfrm>
          <a:prstGeom prst="bentConnector2">
            <a:avLst/>
          </a:prstGeom>
          <a:solidFill>
            <a:schemeClr val="tx2">
              <a:alpha val="40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cxnSp>
      <p:cxnSp>
        <p:nvCxnSpPr>
          <p:cNvPr id="42" name="Koppling: vinklad 85">
            <a:extLst>
              <a:ext uri="{FF2B5EF4-FFF2-40B4-BE49-F238E27FC236}">
                <a16:creationId xmlns:a16="http://schemas.microsoft.com/office/drawing/2014/main" id="{27FB7AC7-909D-40D2-A75C-50181759B3F9}"/>
              </a:ext>
            </a:extLst>
          </p:cNvPr>
          <p:cNvCxnSpPr>
            <a:cxnSpLocks/>
            <a:endCxn id="29" idx="2"/>
          </p:cNvCxnSpPr>
          <p:nvPr/>
        </p:nvCxnSpPr>
        <p:spPr>
          <a:xfrm rot="16200000" flipV="1">
            <a:off x="8745727" y="3850603"/>
            <a:ext cx="2033396" cy="886435"/>
          </a:xfrm>
          <a:prstGeom prst="bentConnector3">
            <a:avLst>
              <a:gd name="adj1" fmla="val 50000"/>
            </a:avLst>
          </a:prstGeom>
          <a:solidFill>
            <a:schemeClr val="tx2">
              <a:alpha val="40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cxnSp>
      <p:sp>
        <p:nvSpPr>
          <p:cNvPr id="44" name="Oval 4">
            <a:extLst>
              <a:ext uri="{FF2B5EF4-FFF2-40B4-BE49-F238E27FC236}">
                <a16:creationId xmlns:a16="http://schemas.microsoft.com/office/drawing/2014/main" id="{2FC1782A-3423-4543-B34F-7D2EA05C2545}"/>
              </a:ext>
            </a:extLst>
          </p:cNvPr>
          <p:cNvSpPr/>
          <p:nvPr/>
        </p:nvSpPr>
        <p:spPr>
          <a:xfrm>
            <a:off x="5429250" y="4071417"/>
            <a:ext cx="1776413" cy="233883"/>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45" name="Oval 4">
            <a:extLst>
              <a:ext uri="{FF2B5EF4-FFF2-40B4-BE49-F238E27FC236}">
                <a16:creationId xmlns:a16="http://schemas.microsoft.com/office/drawing/2014/main" id="{FE0329B5-F6E9-427E-8944-704279551344}"/>
              </a:ext>
            </a:extLst>
          </p:cNvPr>
          <p:cNvSpPr/>
          <p:nvPr/>
        </p:nvSpPr>
        <p:spPr>
          <a:xfrm>
            <a:off x="9876505" y="5295181"/>
            <a:ext cx="663148" cy="663148"/>
          </a:xfrm>
          <a:prstGeom prst="ellipse">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46" name="Oval 4">
            <a:extLst>
              <a:ext uri="{FF2B5EF4-FFF2-40B4-BE49-F238E27FC236}">
                <a16:creationId xmlns:a16="http://schemas.microsoft.com/office/drawing/2014/main" id="{94C8F1CF-EB5F-4646-94B9-3EFFD6E260A4}"/>
              </a:ext>
            </a:extLst>
          </p:cNvPr>
          <p:cNvSpPr/>
          <p:nvPr/>
        </p:nvSpPr>
        <p:spPr>
          <a:xfrm>
            <a:off x="9939543" y="1617939"/>
            <a:ext cx="938570" cy="938570"/>
          </a:xfrm>
          <a:prstGeom prst="ellipse">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cxnSp>
        <p:nvCxnSpPr>
          <p:cNvPr id="47" name="Koppling: vinklad 93">
            <a:extLst>
              <a:ext uri="{FF2B5EF4-FFF2-40B4-BE49-F238E27FC236}">
                <a16:creationId xmlns:a16="http://schemas.microsoft.com/office/drawing/2014/main" id="{58BC25E9-5372-4586-BCC4-BDFA3AD4DF75}"/>
              </a:ext>
            </a:extLst>
          </p:cNvPr>
          <p:cNvCxnSpPr>
            <a:cxnSpLocks/>
            <a:stCxn id="46" idx="2"/>
          </p:cNvCxnSpPr>
          <p:nvPr/>
        </p:nvCxnSpPr>
        <p:spPr>
          <a:xfrm rot="10800000">
            <a:off x="9597277" y="1894971"/>
            <a:ext cx="342267" cy="192255"/>
          </a:xfrm>
          <a:prstGeom prst="bentConnector3">
            <a:avLst>
              <a:gd name="adj1" fmla="val 29158"/>
            </a:avLst>
          </a:prstGeom>
          <a:solidFill>
            <a:schemeClr val="tx2">
              <a:alpha val="40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cxnSp>
      <p:cxnSp>
        <p:nvCxnSpPr>
          <p:cNvPr id="49" name="Koppling: vinklad 119">
            <a:extLst>
              <a:ext uri="{FF2B5EF4-FFF2-40B4-BE49-F238E27FC236}">
                <a16:creationId xmlns:a16="http://schemas.microsoft.com/office/drawing/2014/main" id="{1BD3A7C1-465A-4358-8D9B-D248DF205E57}"/>
              </a:ext>
            </a:extLst>
          </p:cNvPr>
          <p:cNvCxnSpPr>
            <a:cxnSpLocks/>
            <a:endCxn id="23" idx="2"/>
          </p:cNvCxnSpPr>
          <p:nvPr/>
        </p:nvCxnSpPr>
        <p:spPr>
          <a:xfrm rot="16200000" flipV="1">
            <a:off x="6316249" y="3534981"/>
            <a:ext cx="570959" cy="501913"/>
          </a:xfrm>
          <a:prstGeom prst="bentConnector3">
            <a:avLst>
              <a:gd name="adj1" fmla="val 50000"/>
            </a:avLst>
          </a:prstGeom>
          <a:solidFill>
            <a:schemeClr val="tx2">
              <a:alpha val="40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cxnSp>
      <p:sp>
        <p:nvSpPr>
          <p:cNvPr id="36" name="Oval 4">
            <a:extLst>
              <a:ext uri="{FF2B5EF4-FFF2-40B4-BE49-F238E27FC236}">
                <a16:creationId xmlns:a16="http://schemas.microsoft.com/office/drawing/2014/main" id="{43A65D49-6300-4818-AB75-ECFE8234F73A}"/>
              </a:ext>
            </a:extLst>
          </p:cNvPr>
          <p:cNvSpPr/>
          <p:nvPr/>
        </p:nvSpPr>
        <p:spPr>
          <a:xfrm>
            <a:off x="5429250" y="5024787"/>
            <a:ext cx="1776413" cy="619305"/>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43" name="Oval 4">
            <a:extLst>
              <a:ext uri="{FF2B5EF4-FFF2-40B4-BE49-F238E27FC236}">
                <a16:creationId xmlns:a16="http://schemas.microsoft.com/office/drawing/2014/main" id="{D6AF6EB0-DBCD-41DC-855A-8B8F72FC8C06}"/>
              </a:ext>
            </a:extLst>
          </p:cNvPr>
          <p:cNvSpPr/>
          <p:nvPr/>
        </p:nvSpPr>
        <p:spPr>
          <a:xfrm>
            <a:off x="1944849" y="2350298"/>
            <a:ext cx="987670" cy="987670"/>
          </a:xfrm>
          <a:prstGeom prst="ellipse">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Tree>
    <p:extLst>
      <p:ext uri="{BB962C8B-B14F-4D97-AF65-F5344CB8AC3E}">
        <p14:creationId xmlns:p14="http://schemas.microsoft.com/office/powerpoint/2010/main" val="7309404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985819" y="342900"/>
            <a:ext cx="8323404" cy="436974"/>
          </a:xfrm>
        </p:spPr>
        <p:txBody>
          <a:bodyPr/>
          <a:lstStyle/>
          <a:p>
            <a:r>
              <a:rPr lang="sv-SE" dirty="0"/>
              <a:t>Arbetsställen i staden</a:t>
            </a:r>
          </a:p>
        </p:txBody>
      </p:sp>
      <p:graphicFrame>
        <p:nvGraphicFramePr>
          <p:cNvPr id="6" name="Content Placeholder 4"/>
          <p:cNvGraphicFramePr>
            <a:graphicFrameLocks/>
          </p:cNvGraphicFramePr>
          <p:nvPr>
            <p:extLst>
              <p:ext uri="{D42A27DB-BD31-4B8C-83A1-F6EECF244321}">
                <p14:modId xmlns:p14="http://schemas.microsoft.com/office/powerpoint/2010/main" val="3245223321"/>
              </p:ext>
            </p:extLst>
          </p:nvPr>
        </p:nvGraphicFramePr>
        <p:xfrm>
          <a:off x="1893455" y="1076731"/>
          <a:ext cx="4146182" cy="2237270"/>
        </p:xfrm>
        <a:graphic>
          <a:graphicData uri="http://schemas.openxmlformats.org/drawingml/2006/table">
            <a:tbl>
              <a:tblPr firstRow="1" bandRow="1">
                <a:tableStyleId>{5C22544A-7EE6-4342-B048-85BDC9FD1C3A}</a:tableStyleId>
              </a:tblPr>
              <a:tblGrid>
                <a:gridCol w="1683949">
                  <a:extLst>
                    <a:ext uri="{9D8B030D-6E8A-4147-A177-3AD203B41FA5}">
                      <a16:colId xmlns:a16="http://schemas.microsoft.com/office/drawing/2014/main" val="1746519977"/>
                    </a:ext>
                  </a:extLst>
                </a:gridCol>
                <a:gridCol w="1424057">
                  <a:extLst>
                    <a:ext uri="{9D8B030D-6E8A-4147-A177-3AD203B41FA5}">
                      <a16:colId xmlns:a16="http://schemas.microsoft.com/office/drawing/2014/main" val="2096062000"/>
                    </a:ext>
                  </a:extLst>
                </a:gridCol>
                <a:gridCol w="1038176">
                  <a:extLst>
                    <a:ext uri="{9D8B030D-6E8A-4147-A177-3AD203B41FA5}">
                      <a16:colId xmlns:a16="http://schemas.microsoft.com/office/drawing/2014/main" val="323484994"/>
                    </a:ext>
                  </a:extLst>
                </a:gridCol>
              </a:tblGrid>
              <a:tr h="403905">
                <a:tc>
                  <a:txBody>
                    <a:bodyPr/>
                    <a:lstStyle/>
                    <a:p>
                      <a:pPr algn="l" fontAlgn="b"/>
                      <a:r>
                        <a:rPr lang="en-US" sz="1600" b="1" i="0" u="none" strike="noStrike" dirty="0" err="1">
                          <a:solidFill>
                            <a:schemeClr val="bg1"/>
                          </a:solidFill>
                          <a:effectLst/>
                          <a:latin typeface="Calibri" panose="020F0502020204030204" pitchFamily="34" charset="0"/>
                        </a:rPr>
                        <a:t>Stadsdel</a:t>
                      </a:r>
                      <a:endParaRPr lang="en-US" sz="1600" b="1" i="0" u="none" strike="noStrike" dirty="0">
                        <a:solidFill>
                          <a:schemeClr val="bg1"/>
                        </a:solidFill>
                        <a:effectLst/>
                        <a:latin typeface="Calibri" panose="020F0502020204030204" pitchFamily="34" charset="0"/>
                      </a:endParaRPr>
                    </a:p>
                  </a:txBody>
                  <a:tcPr anchor="ctr"/>
                </a:tc>
                <a:tc>
                  <a:txBody>
                    <a:bodyPr/>
                    <a:lstStyle/>
                    <a:p>
                      <a:pPr algn="l" fontAlgn="b"/>
                      <a:r>
                        <a:rPr lang="en-US" sz="1600" b="1" i="0" u="none" strike="noStrike" dirty="0" err="1">
                          <a:solidFill>
                            <a:schemeClr val="bg1"/>
                          </a:solidFill>
                          <a:effectLst/>
                          <a:latin typeface="Calibri" panose="020F0502020204030204" pitchFamily="34" charset="0"/>
                        </a:rPr>
                        <a:t>Arbetsställen</a:t>
                      </a:r>
                      <a:endParaRPr lang="en-US" sz="1600" b="1" i="0" u="none" strike="noStrike" dirty="0">
                        <a:solidFill>
                          <a:schemeClr val="bg1"/>
                        </a:solidFill>
                        <a:effectLst/>
                        <a:latin typeface="Calibri" panose="020F0502020204030204" pitchFamily="34" charset="0"/>
                      </a:endParaRPr>
                    </a:p>
                  </a:txBody>
                  <a:tcPr anchor="ctr"/>
                </a:tc>
                <a:tc>
                  <a:txBody>
                    <a:bodyPr/>
                    <a:lstStyle/>
                    <a:p>
                      <a:pPr algn="l" fontAlgn="b"/>
                      <a:r>
                        <a:rPr lang="sv-SE" sz="1600" b="1" i="0" u="none" strike="noStrike" dirty="0">
                          <a:solidFill>
                            <a:schemeClr val="bg1"/>
                          </a:solidFill>
                          <a:effectLst/>
                          <a:latin typeface="Calibri" panose="020F0502020204030204" pitchFamily="34" charset="0"/>
                        </a:rPr>
                        <a:t>Anställda</a:t>
                      </a:r>
                      <a:endParaRPr lang="en-US" sz="1600" b="1" i="0" u="none" strike="noStrike" dirty="0">
                        <a:solidFill>
                          <a:schemeClr val="bg1"/>
                        </a:solidFill>
                        <a:effectLst/>
                        <a:latin typeface="Calibri" panose="020F0502020204030204" pitchFamily="34" charset="0"/>
                      </a:endParaRPr>
                    </a:p>
                  </a:txBody>
                  <a:tcPr anchor="ctr"/>
                </a:tc>
                <a:extLst>
                  <a:ext uri="{0D108BD9-81ED-4DB2-BD59-A6C34878D82A}">
                    <a16:rowId xmlns:a16="http://schemas.microsoft.com/office/drawing/2014/main" val="368701258"/>
                  </a:ext>
                </a:extLst>
              </a:tr>
              <a:tr h="357365">
                <a:tc>
                  <a:txBody>
                    <a:bodyPr/>
                    <a:lstStyle/>
                    <a:p>
                      <a:pPr algn="l" fontAlgn="b"/>
                      <a:r>
                        <a:rPr lang="sv-SE" sz="1600" b="0" i="0" u="none" strike="noStrike" dirty="0">
                          <a:solidFill>
                            <a:srgbClr val="000000"/>
                          </a:solidFill>
                          <a:effectLst/>
                          <a:latin typeface="Calibri" panose="020F0502020204030204" pitchFamily="34" charset="0"/>
                        </a:rPr>
                        <a:t>Rinkeby-Kista</a:t>
                      </a:r>
                    </a:p>
                  </a:txBody>
                  <a:tcPr marL="85725" marR="9525" marT="9525" marB="0" anchor="b"/>
                </a:tc>
                <a:tc>
                  <a:txBody>
                    <a:bodyPr/>
                    <a:lstStyle/>
                    <a:p>
                      <a:pPr algn="ctr" fontAlgn="b"/>
                      <a:r>
                        <a:rPr lang="sv-SE" sz="1600" b="0" i="0" u="none" strike="noStrike" dirty="0">
                          <a:solidFill>
                            <a:srgbClr val="000000"/>
                          </a:solidFill>
                          <a:effectLst/>
                          <a:latin typeface="Calibri" panose="020F0502020204030204" pitchFamily="34" charset="0"/>
                        </a:rPr>
                        <a:t>2 395</a:t>
                      </a:r>
                    </a:p>
                  </a:txBody>
                  <a:tcPr marL="9525" marR="9525" marT="9525" marB="0" anchor="b"/>
                </a:tc>
                <a:tc>
                  <a:txBody>
                    <a:bodyPr/>
                    <a:lstStyle/>
                    <a:p>
                      <a:pPr algn="ctr" fontAlgn="b"/>
                      <a:r>
                        <a:rPr lang="sv-SE" sz="1600" b="0" i="0" u="none" strike="noStrike" dirty="0">
                          <a:solidFill>
                            <a:srgbClr val="000000"/>
                          </a:solidFill>
                          <a:effectLst/>
                          <a:latin typeface="Calibri" panose="020F0502020204030204" pitchFamily="34" charset="0"/>
                        </a:rPr>
                        <a:t>42 682</a:t>
                      </a:r>
                    </a:p>
                  </a:txBody>
                  <a:tcPr marL="9525" marR="9525" marT="9525" marB="0" anchor="b"/>
                </a:tc>
                <a:extLst>
                  <a:ext uri="{0D108BD9-81ED-4DB2-BD59-A6C34878D82A}">
                    <a16:rowId xmlns:a16="http://schemas.microsoft.com/office/drawing/2014/main" val="4275345574"/>
                  </a:ext>
                </a:extLst>
              </a:tr>
              <a:tr h="357365">
                <a:tc>
                  <a:txBody>
                    <a:bodyPr/>
                    <a:lstStyle/>
                    <a:p>
                      <a:pPr algn="l" fontAlgn="b"/>
                      <a:r>
                        <a:rPr lang="sv-SE" sz="1600" b="0" i="0" u="none" strike="noStrike" dirty="0">
                          <a:solidFill>
                            <a:srgbClr val="000000"/>
                          </a:solidFill>
                          <a:effectLst/>
                          <a:latin typeface="Calibri" panose="020F0502020204030204" pitchFamily="34" charset="0"/>
                        </a:rPr>
                        <a:t>Spånga-Tensta</a:t>
                      </a:r>
                    </a:p>
                  </a:txBody>
                  <a:tcPr marL="85725" marR="9525" marT="9525" marB="0" anchor="b"/>
                </a:tc>
                <a:tc>
                  <a:txBody>
                    <a:bodyPr/>
                    <a:lstStyle/>
                    <a:p>
                      <a:pPr algn="ctr" fontAlgn="b"/>
                      <a:r>
                        <a:rPr lang="sv-SE" sz="1600" b="0" i="0" u="none" strike="noStrike" dirty="0">
                          <a:solidFill>
                            <a:srgbClr val="000000"/>
                          </a:solidFill>
                          <a:effectLst/>
                          <a:latin typeface="Calibri" panose="020F0502020204030204" pitchFamily="34" charset="0"/>
                        </a:rPr>
                        <a:t>1 780</a:t>
                      </a:r>
                    </a:p>
                  </a:txBody>
                  <a:tcPr marL="9525" marR="9525" marT="9525" marB="0" anchor="b"/>
                </a:tc>
                <a:tc>
                  <a:txBody>
                    <a:bodyPr/>
                    <a:lstStyle/>
                    <a:p>
                      <a:pPr algn="ctr" fontAlgn="b"/>
                      <a:r>
                        <a:rPr lang="sv-SE" sz="1600" b="0" i="0" u="none" strike="noStrike" dirty="0">
                          <a:solidFill>
                            <a:srgbClr val="000000"/>
                          </a:solidFill>
                          <a:effectLst/>
                          <a:latin typeface="Calibri" panose="020F0502020204030204" pitchFamily="34" charset="0"/>
                        </a:rPr>
                        <a:t>10 940</a:t>
                      </a:r>
                    </a:p>
                  </a:txBody>
                  <a:tcPr marL="9525" marR="9525" marT="9525" marB="0" anchor="b"/>
                </a:tc>
                <a:extLst>
                  <a:ext uri="{0D108BD9-81ED-4DB2-BD59-A6C34878D82A}">
                    <a16:rowId xmlns:a16="http://schemas.microsoft.com/office/drawing/2014/main" val="4247637076"/>
                  </a:ext>
                </a:extLst>
              </a:tr>
              <a:tr h="357365">
                <a:tc>
                  <a:txBody>
                    <a:bodyPr/>
                    <a:lstStyle/>
                    <a:p>
                      <a:pPr algn="l" fontAlgn="b"/>
                      <a:r>
                        <a:rPr lang="sv-SE" sz="1600" b="0" i="0" u="none" strike="noStrike" dirty="0">
                          <a:solidFill>
                            <a:srgbClr val="000000"/>
                          </a:solidFill>
                          <a:effectLst/>
                          <a:latin typeface="Calibri" panose="020F0502020204030204" pitchFamily="34" charset="0"/>
                        </a:rPr>
                        <a:t>Hässelby-Vällingby</a:t>
                      </a:r>
                    </a:p>
                  </a:txBody>
                  <a:tcPr marL="85725" marR="9525" marT="9525" marB="0" anchor="b"/>
                </a:tc>
                <a:tc>
                  <a:txBody>
                    <a:bodyPr/>
                    <a:lstStyle/>
                    <a:p>
                      <a:pPr algn="ctr" fontAlgn="b"/>
                      <a:r>
                        <a:rPr lang="sv-SE" sz="1600" b="0" i="0" u="none" strike="noStrike" dirty="0">
                          <a:solidFill>
                            <a:srgbClr val="000000"/>
                          </a:solidFill>
                          <a:effectLst/>
                          <a:latin typeface="Calibri" panose="020F0502020204030204" pitchFamily="34" charset="0"/>
                        </a:rPr>
                        <a:t>2 782</a:t>
                      </a:r>
                    </a:p>
                  </a:txBody>
                  <a:tcPr marL="9525" marR="9525" marT="9525" marB="0" anchor="b"/>
                </a:tc>
                <a:tc>
                  <a:txBody>
                    <a:bodyPr/>
                    <a:lstStyle/>
                    <a:p>
                      <a:pPr algn="ctr" fontAlgn="b"/>
                      <a:r>
                        <a:rPr lang="sv-SE" sz="1600" b="0" i="0" u="none" strike="noStrike" dirty="0">
                          <a:solidFill>
                            <a:srgbClr val="000000"/>
                          </a:solidFill>
                          <a:effectLst/>
                          <a:latin typeface="Calibri" panose="020F0502020204030204" pitchFamily="34" charset="0"/>
                        </a:rPr>
                        <a:t>12 032</a:t>
                      </a:r>
                    </a:p>
                  </a:txBody>
                  <a:tcPr marL="9525" marR="9525" marT="9525" marB="0" anchor="b"/>
                </a:tc>
                <a:extLst>
                  <a:ext uri="{0D108BD9-81ED-4DB2-BD59-A6C34878D82A}">
                    <a16:rowId xmlns:a16="http://schemas.microsoft.com/office/drawing/2014/main" val="116347721"/>
                  </a:ext>
                </a:extLst>
              </a:tr>
              <a:tr h="357365">
                <a:tc>
                  <a:txBody>
                    <a:bodyPr/>
                    <a:lstStyle/>
                    <a:p>
                      <a:pPr algn="l" fontAlgn="b"/>
                      <a:r>
                        <a:rPr lang="sv-SE" sz="1600" b="0" i="0" u="none" strike="noStrike">
                          <a:solidFill>
                            <a:srgbClr val="000000"/>
                          </a:solidFill>
                          <a:effectLst/>
                          <a:latin typeface="Calibri" panose="020F0502020204030204" pitchFamily="34" charset="0"/>
                        </a:rPr>
                        <a:t>Bromma</a:t>
                      </a:r>
                    </a:p>
                  </a:txBody>
                  <a:tcPr marL="85725" marR="9525" marT="9525" marB="0" anchor="b"/>
                </a:tc>
                <a:tc>
                  <a:txBody>
                    <a:bodyPr/>
                    <a:lstStyle/>
                    <a:p>
                      <a:pPr algn="ctr" fontAlgn="b"/>
                      <a:r>
                        <a:rPr lang="sv-SE" sz="1600" b="0" i="0" u="none" strike="noStrike" dirty="0">
                          <a:solidFill>
                            <a:srgbClr val="000000"/>
                          </a:solidFill>
                          <a:effectLst/>
                          <a:latin typeface="Calibri" panose="020F0502020204030204" pitchFamily="34" charset="0"/>
                        </a:rPr>
                        <a:t>5 032</a:t>
                      </a:r>
                    </a:p>
                  </a:txBody>
                  <a:tcPr marL="9525" marR="9525" marT="9525" marB="0" anchor="b"/>
                </a:tc>
                <a:tc>
                  <a:txBody>
                    <a:bodyPr/>
                    <a:lstStyle/>
                    <a:p>
                      <a:pPr algn="ctr" fontAlgn="b"/>
                      <a:r>
                        <a:rPr lang="sv-SE" sz="1600" b="0" i="0" u="none" strike="noStrike" dirty="0">
                          <a:solidFill>
                            <a:srgbClr val="000000"/>
                          </a:solidFill>
                          <a:effectLst/>
                          <a:latin typeface="Calibri" panose="020F0502020204030204" pitchFamily="34" charset="0"/>
                        </a:rPr>
                        <a:t>28 684</a:t>
                      </a:r>
                    </a:p>
                  </a:txBody>
                  <a:tcPr marL="9525" marR="9525" marT="9525" marB="0" anchor="b"/>
                </a:tc>
                <a:extLst>
                  <a:ext uri="{0D108BD9-81ED-4DB2-BD59-A6C34878D82A}">
                    <a16:rowId xmlns:a16="http://schemas.microsoft.com/office/drawing/2014/main" val="2432082498"/>
                  </a:ext>
                </a:extLst>
              </a:tr>
              <a:tr h="403905">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600" b="1" i="0" u="none" strike="noStrike" dirty="0" err="1">
                          <a:solidFill>
                            <a:srgbClr val="000000"/>
                          </a:solidFill>
                          <a:effectLst/>
                          <a:latin typeface="Calibri" panose="020F0502020204030204" pitchFamily="34" charset="0"/>
                        </a:rPr>
                        <a:t>Norra</a:t>
                      </a:r>
                      <a:r>
                        <a:rPr lang="en-US" sz="1600" b="1" i="0" u="none" strike="noStrike" dirty="0">
                          <a:solidFill>
                            <a:srgbClr val="000000"/>
                          </a:solidFill>
                          <a:effectLst/>
                          <a:latin typeface="Calibri" panose="020F0502020204030204" pitchFamily="34" charset="0"/>
                        </a:rPr>
                        <a:t> Stockholm</a:t>
                      </a:r>
                    </a:p>
                  </a:txBody>
                  <a:tcPr anchor="ctr"/>
                </a:tc>
                <a:tc>
                  <a:txBody>
                    <a:bodyPr/>
                    <a:lstStyle/>
                    <a:p>
                      <a:pPr algn="ctr" fontAlgn="b"/>
                      <a:r>
                        <a:rPr lang="sv-SE" sz="1600" b="0" i="0" u="none" strike="noStrike" dirty="0">
                          <a:solidFill>
                            <a:srgbClr val="000000"/>
                          </a:solidFill>
                          <a:effectLst/>
                          <a:latin typeface="Calibri" panose="020F0502020204030204" pitchFamily="34" charset="0"/>
                        </a:rPr>
                        <a:t>11 989</a:t>
                      </a:r>
                    </a:p>
                  </a:txBody>
                  <a:tcPr marL="9525" marR="9525" marT="9525" marB="0" anchor="b"/>
                </a:tc>
                <a:tc>
                  <a:txBody>
                    <a:bodyPr/>
                    <a:lstStyle/>
                    <a:p>
                      <a:pPr algn="ctr" fontAlgn="b"/>
                      <a:r>
                        <a:rPr lang="sv-SE" sz="1600" b="0" i="0" u="none" strike="noStrike" dirty="0">
                          <a:solidFill>
                            <a:srgbClr val="000000"/>
                          </a:solidFill>
                          <a:effectLst/>
                          <a:latin typeface="Calibri" panose="020F0502020204030204" pitchFamily="34" charset="0"/>
                        </a:rPr>
                        <a:t>126 747</a:t>
                      </a:r>
                    </a:p>
                  </a:txBody>
                  <a:tcPr marL="9525" marR="9525" marT="9525" marB="0" anchor="b"/>
                </a:tc>
                <a:extLst>
                  <a:ext uri="{0D108BD9-81ED-4DB2-BD59-A6C34878D82A}">
                    <a16:rowId xmlns:a16="http://schemas.microsoft.com/office/drawing/2014/main" val="2833096614"/>
                  </a:ext>
                </a:extLst>
              </a:tr>
            </a:tbl>
          </a:graphicData>
        </a:graphic>
      </p:graphicFrame>
      <p:graphicFrame>
        <p:nvGraphicFramePr>
          <p:cNvPr id="7" name="Content Placeholder 4"/>
          <p:cNvGraphicFramePr>
            <a:graphicFrameLocks/>
          </p:cNvGraphicFramePr>
          <p:nvPr/>
        </p:nvGraphicFramePr>
        <p:xfrm>
          <a:off x="6209968" y="1076733"/>
          <a:ext cx="4235118" cy="2700000"/>
        </p:xfrm>
        <a:graphic>
          <a:graphicData uri="http://schemas.openxmlformats.org/drawingml/2006/table">
            <a:tbl>
              <a:tblPr firstRow="1" bandRow="1">
                <a:tableStyleId>{5C22544A-7EE6-4342-B048-85BDC9FD1C3A}</a:tableStyleId>
              </a:tblPr>
              <a:tblGrid>
                <a:gridCol w="1627918">
                  <a:extLst>
                    <a:ext uri="{9D8B030D-6E8A-4147-A177-3AD203B41FA5}">
                      <a16:colId xmlns:a16="http://schemas.microsoft.com/office/drawing/2014/main" val="1746519977"/>
                    </a:ext>
                  </a:extLst>
                </a:gridCol>
                <a:gridCol w="1530712">
                  <a:extLst>
                    <a:ext uri="{9D8B030D-6E8A-4147-A177-3AD203B41FA5}">
                      <a16:colId xmlns:a16="http://schemas.microsoft.com/office/drawing/2014/main" val="2096062000"/>
                    </a:ext>
                  </a:extLst>
                </a:gridCol>
                <a:gridCol w="1076488">
                  <a:extLst>
                    <a:ext uri="{9D8B030D-6E8A-4147-A177-3AD203B41FA5}">
                      <a16:colId xmlns:a16="http://schemas.microsoft.com/office/drawing/2014/main" val="2712857926"/>
                    </a:ext>
                  </a:extLst>
                </a:gridCol>
              </a:tblGrid>
              <a:tr h="360000">
                <a:tc>
                  <a:txBody>
                    <a:bodyPr/>
                    <a:lstStyle/>
                    <a:p>
                      <a:pPr algn="l" fontAlgn="b"/>
                      <a:r>
                        <a:rPr lang="en-US" sz="1600" b="1" i="0" u="none" strike="noStrike" dirty="0" err="1">
                          <a:solidFill>
                            <a:schemeClr val="bg1"/>
                          </a:solidFill>
                          <a:effectLst/>
                          <a:latin typeface="Calibri" panose="020F0502020204030204" pitchFamily="34" charset="0"/>
                        </a:rPr>
                        <a:t>Stadsdel</a:t>
                      </a:r>
                      <a:endParaRPr lang="en-US" sz="1600" b="1" i="0" u="none" strike="noStrike" dirty="0">
                        <a:solidFill>
                          <a:schemeClr val="bg1"/>
                        </a:solidFill>
                        <a:effectLst/>
                        <a:latin typeface="Calibri" panose="020F0502020204030204" pitchFamily="34" charset="0"/>
                      </a:endParaRPr>
                    </a:p>
                  </a:txBody>
                  <a:tcPr anchor="b"/>
                </a:tc>
                <a:tc>
                  <a:txBody>
                    <a:bodyPr/>
                    <a:lstStyle/>
                    <a:p>
                      <a:pPr algn="l" fontAlgn="b"/>
                      <a:r>
                        <a:rPr lang="en-US" sz="1600" b="1" i="0" u="none" strike="noStrike" dirty="0" err="1">
                          <a:solidFill>
                            <a:schemeClr val="bg1"/>
                          </a:solidFill>
                          <a:effectLst/>
                          <a:latin typeface="Calibri" panose="020F0502020204030204" pitchFamily="34" charset="0"/>
                        </a:rPr>
                        <a:t>Arbetsställen</a:t>
                      </a:r>
                      <a:endParaRPr lang="en-US" sz="1600" b="1" i="0" u="none" strike="noStrike" dirty="0">
                        <a:solidFill>
                          <a:schemeClr val="bg1"/>
                        </a:solidFill>
                        <a:effectLst/>
                        <a:latin typeface="Calibri" panose="020F0502020204030204" pitchFamily="34" charset="0"/>
                      </a:endParaRPr>
                    </a:p>
                  </a:txBody>
                  <a:tcPr anchor="b"/>
                </a:tc>
                <a:tc>
                  <a:txBody>
                    <a:bodyPr/>
                    <a:lstStyle/>
                    <a:p>
                      <a:pPr algn="l" fontAlgn="b"/>
                      <a:r>
                        <a:rPr lang="sv-SE" sz="1600" b="1" i="0" u="none" strike="noStrike" dirty="0">
                          <a:solidFill>
                            <a:schemeClr val="bg1"/>
                          </a:solidFill>
                          <a:effectLst/>
                          <a:latin typeface="Calibri" panose="020F0502020204030204" pitchFamily="34" charset="0"/>
                        </a:rPr>
                        <a:t>Anställda</a:t>
                      </a:r>
                      <a:endParaRPr lang="en-US" sz="1600" b="1" i="0" u="none" strike="noStrike" dirty="0">
                        <a:solidFill>
                          <a:schemeClr val="bg1"/>
                        </a:solidFill>
                        <a:effectLst/>
                        <a:latin typeface="Calibri" panose="020F0502020204030204" pitchFamily="34" charset="0"/>
                      </a:endParaRPr>
                    </a:p>
                  </a:txBody>
                  <a:tcPr anchor="b"/>
                </a:tc>
                <a:extLst>
                  <a:ext uri="{0D108BD9-81ED-4DB2-BD59-A6C34878D82A}">
                    <a16:rowId xmlns:a16="http://schemas.microsoft.com/office/drawing/2014/main" val="368701258"/>
                  </a:ext>
                </a:extLst>
              </a:tr>
              <a:tr h="540000">
                <a:tc>
                  <a:txBody>
                    <a:bodyPr/>
                    <a:lstStyle/>
                    <a:p>
                      <a:pPr algn="l" fontAlgn="b"/>
                      <a:r>
                        <a:rPr lang="sv-SE" sz="1600" b="0" i="0" u="none" strike="noStrike" dirty="0">
                          <a:solidFill>
                            <a:srgbClr val="000000"/>
                          </a:solidFill>
                          <a:effectLst/>
                          <a:latin typeface="Calibri" panose="020F0502020204030204" pitchFamily="34" charset="0"/>
                        </a:rPr>
                        <a:t>Enskede-Årsta-Vantör</a:t>
                      </a:r>
                    </a:p>
                  </a:txBody>
                  <a:tcPr marL="85725" marR="9525" marT="9525" marB="0" anchor="b"/>
                </a:tc>
                <a:tc>
                  <a:txBody>
                    <a:bodyPr/>
                    <a:lstStyle/>
                    <a:p>
                      <a:pPr algn="ctr" fontAlgn="b"/>
                      <a:r>
                        <a:rPr lang="sv-SE" sz="1600" b="0" i="0" u="none" strike="noStrike" dirty="0">
                          <a:solidFill>
                            <a:srgbClr val="000000"/>
                          </a:solidFill>
                          <a:effectLst/>
                          <a:latin typeface="Calibri" panose="020F0502020204030204" pitchFamily="34" charset="0"/>
                        </a:rPr>
                        <a:t>5 471</a:t>
                      </a:r>
                    </a:p>
                  </a:txBody>
                  <a:tcPr marL="9525" marR="9525" marT="9525" marB="0" anchor="b"/>
                </a:tc>
                <a:tc>
                  <a:txBody>
                    <a:bodyPr/>
                    <a:lstStyle/>
                    <a:p>
                      <a:pPr algn="ctr" fontAlgn="b"/>
                      <a:r>
                        <a:rPr lang="sv-SE" sz="1600" b="0" i="0" u="none" strike="noStrike" dirty="0">
                          <a:solidFill>
                            <a:srgbClr val="000000"/>
                          </a:solidFill>
                          <a:effectLst/>
                          <a:latin typeface="Calibri" panose="020F0502020204030204" pitchFamily="34" charset="0"/>
                        </a:rPr>
                        <a:t>38 347</a:t>
                      </a:r>
                    </a:p>
                  </a:txBody>
                  <a:tcPr marL="9525" marR="9525" marT="9525" marB="0" anchor="b"/>
                </a:tc>
                <a:extLst>
                  <a:ext uri="{0D108BD9-81ED-4DB2-BD59-A6C34878D82A}">
                    <a16:rowId xmlns:a16="http://schemas.microsoft.com/office/drawing/2014/main" val="2889999754"/>
                  </a:ext>
                </a:extLst>
              </a:tr>
              <a:tr h="360000">
                <a:tc>
                  <a:txBody>
                    <a:bodyPr/>
                    <a:lstStyle/>
                    <a:p>
                      <a:pPr algn="l" fontAlgn="b"/>
                      <a:r>
                        <a:rPr lang="sv-SE" sz="1600" b="0" i="0" u="none" strike="noStrike" dirty="0">
                          <a:solidFill>
                            <a:srgbClr val="000000"/>
                          </a:solidFill>
                          <a:effectLst/>
                          <a:latin typeface="Calibri" panose="020F0502020204030204" pitchFamily="34" charset="0"/>
                        </a:rPr>
                        <a:t>Skarpnäck</a:t>
                      </a:r>
                    </a:p>
                  </a:txBody>
                  <a:tcPr marL="85725" marR="9525" marT="9525" marB="0" anchor="b"/>
                </a:tc>
                <a:tc>
                  <a:txBody>
                    <a:bodyPr/>
                    <a:lstStyle/>
                    <a:p>
                      <a:pPr algn="ctr" fontAlgn="b"/>
                      <a:r>
                        <a:rPr lang="sv-SE" sz="1600" b="0" i="0" u="none" strike="noStrike" dirty="0">
                          <a:solidFill>
                            <a:srgbClr val="000000"/>
                          </a:solidFill>
                          <a:effectLst/>
                          <a:latin typeface="Calibri" panose="020F0502020204030204" pitchFamily="34" charset="0"/>
                        </a:rPr>
                        <a:t>2 156</a:t>
                      </a:r>
                    </a:p>
                  </a:txBody>
                  <a:tcPr marL="9525" marR="9525" marT="9525" marB="0" anchor="b"/>
                </a:tc>
                <a:tc>
                  <a:txBody>
                    <a:bodyPr/>
                    <a:lstStyle/>
                    <a:p>
                      <a:pPr algn="ctr" fontAlgn="b"/>
                      <a:r>
                        <a:rPr lang="sv-SE" sz="1600" b="0" i="0" u="none" strike="noStrike" dirty="0">
                          <a:solidFill>
                            <a:srgbClr val="000000"/>
                          </a:solidFill>
                          <a:effectLst/>
                          <a:latin typeface="Calibri" panose="020F0502020204030204" pitchFamily="34" charset="0"/>
                        </a:rPr>
                        <a:t>9 594</a:t>
                      </a:r>
                    </a:p>
                  </a:txBody>
                  <a:tcPr marL="9525" marR="9525" marT="9525" marB="0" anchor="b"/>
                </a:tc>
                <a:extLst>
                  <a:ext uri="{0D108BD9-81ED-4DB2-BD59-A6C34878D82A}">
                    <a16:rowId xmlns:a16="http://schemas.microsoft.com/office/drawing/2014/main" val="3123475844"/>
                  </a:ext>
                </a:extLst>
              </a:tr>
              <a:tr h="360000">
                <a:tc>
                  <a:txBody>
                    <a:bodyPr/>
                    <a:lstStyle/>
                    <a:p>
                      <a:pPr algn="l" fontAlgn="b"/>
                      <a:r>
                        <a:rPr lang="sv-SE" sz="1600" b="0" i="0" u="none" strike="noStrike" dirty="0">
                          <a:solidFill>
                            <a:srgbClr val="000000"/>
                          </a:solidFill>
                          <a:effectLst/>
                          <a:latin typeface="Calibri" panose="020F0502020204030204" pitchFamily="34" charset="0"/>
                        </a:rPr>
                        <a:t>Farsta</a:t>
                      </a:r>
                    </a:p>
                  </a:txBody>
                  <a:tcPr marL="85725" marR="9525" marT="9525" marB="0" anchor="b"/>
                </a:tc>
                <a:tc>
                  <a:txBody>
                    <a:bodyPr/>
                    <a:lstStyle/>
                    <a:p>
                      <a:pPr algn="ctr" fontAlgn="b"/>
                      <a:r>
                        <a:rPr lang="sv-SE" sz="1600" b="0" i="0" u="none" strike="noStrike" dirty="0">
                          <a:solidFill>
                            <a:srgbClr val="000000"/>
                          </a:solidFill>
                          <a:effectLst/>
                          <a:latin typeface="Calibri" panose="020F0502020204030204" pitchFamily="34" charset="0"/>
                        </a:rPr>
                        <a:t>2 284</a:t>
                      </a:r>
                    </a:p>
                  </a:txBody>
                  <a:tcPr marL="9525" marR="9525" marT="9525" marB="0" anchor="b"/>
                </a:tc>
                <a:tc>
                  <a:txBody>
                    <a:bodyPr/>
                    <a:lstStyle/>
                    <a:p>
                      <a:pPr algn="ctr" fontAlgn="b"/>
                      <a:r>
                        <a:rPr lang="sv-SE" sz="1600" b="0" i="0" u="none" strike="noStrike" dirty="0">
                          <a:solidFill>
                            <a:srgbClr val="000000"/>
                          </a:solidFill>
                          <a:effectLst/>
                          <a:latin typeface="Calibri" panose="020F0502020204030204" pitchFamily="34" charset="0"/>
                        </a:rPr>
                        <a:t>13 480</a:t>
                      </a:r>
                    </a:p>
                  </a:txBody>
                  <a:tcPr marL="9525" marR="9525" marT="9525" marB="0" anchor="b"/>
                </a:tc>
                <a:extLst>
                  <a:ext uri="{0D108BD9-81ED-4DB2-BD59-A6C34878D82A}">
                    <a16:rowId xmlns:a16="http://schemas.microsoft.com/office/drawing/2014/main" val="1067444759"/>
                  </a:ext>
                </a:extLst>
              </a:tr>
              <a:tr h="360000">
                <a:tc>
                  <a:txBody>
                    <a:bodyPr/>
                    <a:lstStyle/>
                    <a:p>
                      <a:pPr algn="l" fontAlgn="b"/>
                      <a:r>
                        <a:rPr lang="sv-SE" sz="1600" b="0" i="0" u="none" strike="noStrike" dirty="0">
                          <a:solidFill>
                            <a:srgbClr val="000000"/>
                          </a:solidFill>
                          <a:effectLst/>
                          <a:latin typeface="Calibri" panose="020F0502020204030204" pitchFamily="34" charset="0"/>
                        </a:rPr>
                        <a:t>Hägersten-Älvsjö</a:t>
                      </a:r>
                    </a:p>
                  </a:txBody>
                  <a:tcPr marL="85725" marR="9525" marT="9525" marB="0" anchor="b"/>
                </a:tc>
                <a:tc>
                  <a:txBody>
                    <a:bodyPr/>
                    <a:lstStyle/>
                    <a:p>
                      <a:pPr algn="ctr" fontAlgn="b"/>
                      <a:r>
                        <a:rPr lang="sv-SE" sz="1600" b="0" i="0" u="none" strike="noStrike" dirty="0">
                          <a:solidFill>
                            <a:srgbClr val="000000"/>
                          </a:solidFill>
                          <a:effectLst/>
                          <a:latin typeface="Calibri" panose="020F0502020204030204" pitchFamily="34" charset="0"/>
                        </a:rPr>
                        <a:t>7 184</a:t>
                      </a:r>
                    </a:p>
                  </a:txBody>
                  <a:tcPr marL="9525" marR="9525" marT="9525" marB="0" anchor="b"/>
                </a:tc>
                <a:tc>
                  <a:txBody>
                    <a:bodyPr/>
                    <a:lstStyle/>
                    <a:p>
                      <a:pPr algn="ctr" fontAlgn="b"/>
                      <a:r>
                        <a:rPr lang="sv-SE" sz="1600" b="0" i="0" u="none" strike="noStrike" dirty="0">
                          <a:solidFill>
                            <a:srgbClr val="000000"/>
                          </a:solidFill>
                          <a:effectLst/>
                          <a:latin typeface="Calibri" panose="020F0502020204030204" pitchFamily="34" charset="0"/>
                        </a:rPr>
                        <a:t>56 019</a:t>
                      </a:r>
                    </a:p>
                  </a:txBody>
                  <a:tcPr marL="9525" marR="9525" marT="9525" marB="0" anchor="b"/>
                </a:tc>
                <a:extLst>
                  <a:ext uri="{0D108BD9-81ED-4DB2-BD59-A6C34878D82A}">
                    <a16:rowId xmlns:a16="http://schemas.microsoft.com/office/drawing/2014/main" val="2068688645"/>
                  </a:ext>
                </a:extLst>
              </a:tr>
              <a:tr h="360000">
                <a:tc>
                  <a:txBody>
                    <a:bodyPr/>
                    <a:lstStyle/>
                    <a:p>
                      <a:pPr algn="l" fontAlgn="b"/>
                      <a:r>
                        <a:rPr lang="sv-SE" sz="1600" b="0" i="0" u="none" strike="noStrike">
                          <a:solidFill>
                            <a:srgbClr val="000000"/>
                          </a:solidFill>
                          <a:effectLst/>
                          <a:latin typeface="Calibri" panose="020F0502020204030204" pitchFamily="34" charset="0"/>
                        </a:rPr>
                        <a:t>Skärholmen</a:t>
                      </a:r>
                    </a:p>
                  </a:txBody>
                  <a:tcPr marL="85725" marR="9525" marT="9525" marB="0" anchor="b"/>
                </a:tc>
                <a:tc>
                  <a:txBody>
                    <a:bodyPr/>
                    <a:lstStyle/>
                    <a:p>
                      <a:pPr algn="ctr" fontAlgn="b"/>
                      <a:r>
                        <a:rPr lang="sv-SE" sz="1600" b="0" i="0" u="none" strike="noStrike" dirty="0">
                          <a:solidFill>
                            <a:srgbClr val="000000"/>
                          </a:solidFill>
                          <a:effectLst/>
                          <a:latin typeface="Calibri" panose="020F0502020204030204" pitchFamily="34" charset="0"/>
                        </a:rPr>
                        <a:t>1 480</a:t>
                      </a:r>
                    </a:p>
                  </a:txBody>
                  <a:tcPr marL="9525" marR="9525" marT="9525" marB="0" anchor="b"/>
                </a:tc>
                <a:tc>
                  <a:txBody>
                    <a:bodyPr/>
                    <a:lstStyle/>
                    <a:p>
                      <a:pPr algn="ctr" fontAlgn="b"/>
                      <a:r>
                        <a:rPr lang="sv-SE" sz="1600" b="0" i="0" u="none" strike="noStrike" dirty="0">
                          <a:solidFill>
                            <a:srgbClr val="000000"/>
                          </a:solidFill>
                          <a:effectLst/>
                          <a:latin typeface="Calibri" panose="020F0502020204030204" pitchFamily="34" charset="0"/>
                        </a:rPr>
                        <a:t>10 055</a:t>
                      </a:r>
                    </a:p>
                  </a:txBody>
                  <a:tcPr marL="9525" marR="9525" marT="9525" marB="0" anchor="b"/>
                </a:tc>
                <a:extLst>
                  <a:ext uri="{0D108BD9-81ED-4DB2-BD59-A6C34878D82A}">
                    <a16:rowId xmlns:a16="http://schemas.microsoft.com/office/drawing/2014/main" val="2907728212"/>
                  </a:ext>
                </a:extLst>
              </a:tr>
              <a:tr h="360000">
                <a:tc>
                  <a:txBody>
                    <a:bodyPr/>
                    <a:lstStyle/>
                    <a:p>
                      <a:pPr algn="l" fontAlgn="b"/>
                      <a:r>
                        <a:rPr lang="en-US" sz="1600" b="1" i="0" u="none" strike="noStrike" dirty="0" err="1">
                          <a:solidFill>
                            <a:srgbClr val="000000"/>
                          </a:solidFill>
                          <a:effectLst/>
                          <a:latin typeface="Calibri" panose="020F0502020204030204" pitchFamily="34" charset="0"/>
                        </a:rPr>
                        <a:t>Södra</a:t>
                      </a:r>
                      <a:r>
                        <a:rPr lang="en-US" sz="1600" b="1" i="0" u="none" strike="noStrike" dirty="0">
                          <a:solidFill>
                            <a:srgbClr val="000000"/>
                          </a:solidFill>
                          <a:effectLst/>
                          <a:latin typeface="Calibri" panose="020F0502020204030204" pitchFamily="34" charset="0"/>
                        </a:rPr>
                        <a:t> Stockholm</a:t>
                      </a:r>
                    </a:p>
                  </a:txBody>
                  <a:tcPr anchor="b"/>
                </a:tc>
                <a:tc>
                  <a:txBody>
                    <a:bodyPr/>
                    <a:lstStyle/>
                    <a:p>
                      <a:pPr algn="ctr" fontAlgn="b"/>
                      <a:r>
                        <a:rPr lang="sv-SE" sz="1600" b="0" i="0" u="none" strike="noStrike" dirty="0">
                          <a:solidFill>
                            <a:srgbClr val="000000"/>
                          </a:solidFill>
                          <a:effectLst/>
                          <a:latin typeface="Calibri" panose="020F0502020204030204" pitchFamily="34" charset="0"/>
                        </a:rPr>
                        <a:t>18 575</a:t>
                      </a:r>
                    </a:p>
                  </a:txBody>
                  <a:tcPr marL="9525" marR="9525" marT="9525" marB="0" anchor="b"/>
                </a:tc>
                <a:tc>
                  <a:txBody>
                    <a:bodyPr/>
                    <a:lstStyle/>
                    <a:p>
                      <a:pPr algn="ctr" fontAlgn="b"/>
                      <a:r>
                        <a:rPr lang="sv-SE" sz="1600" b="0" i="0" u="none" strike="noStrike" dirty="0">
                          <a:solidFill>
                            <a:srgbClr val="000000"/>
                          </a:solidFill>
                          <a:effectLst/>
                          <a:latin typeface="Calibri" panose="020F0502020204030204" pitchFamily="34" charset="0"/>
                        </a:rPr>
                        <a:t>127 495</a:t>
                      </a:r>
                    </a:p>
                  </a:txBody>
                  <a:tcPr marL="9525" marR="9525" marT="9525" marB="0" anchor="b"/>
                </a:tc>
                <a:extLst>
                  <a:ext uri="{0D108BD9-81ED-4DB2-BD59-A6C34878D82A}">
                    <a16:rowId xmlns:a16="http://schemas.microsoft.com/office/drawing/2014/main" val="22402515"/>
                  </a:ext>
                </a:extLst>
              </a:tr>
            </a:tbl>
          </a:graphicData>
        </a:graphic>
      </p:graphicFrame>
      <p:graphicFrame>
        <p:nvGraphicFramePr>
          <p:cNvPr id="8" name="Content Placeholder 4"/>
          <p:cNvGraphicFramePr>
            <a:graphicFrameLocks/>
          </p:cNvGraphicFramePr>
          <p:nvPr/>
        </p:nvGraphicFramePr>
        <p:xfrm>
          <a:off x="1786376" y="3610861"/>
          <a:ext cx="4235118" cy="2160000"/>
        </p:xfrm>
        <a:graphic>
          <a:graphicData uri="http://schemas.openxmlformats.org/drawingml/2006/table">
            <a:tbl>
              <a:tblPr firstRow="1" bandRow="1">
                <a:tableStyleId>{5C22544A-7EE6-4342-B048-85BDC9FD1C3A}</a:tableStyleId>
              </a:tblPr>
              <a:tblGrid>
                <a:gridCol w="1861352">
                  <a:extLst>
                    <a:ext uri="{9D8B030D-6E8A-4147-A177-3AD203B41FA5}">
                      <a16:colId xmlns:a16="http://schemas.microsoft.com/office/drawing/2014/main" val="1746519977"/>
                    </a:ext>
                  </a:extLst>
                </a:gridCol>
                <a:gridCol w="1368152">
                  <a:extLst>
                    <a:ext uri="{9D8B030D-6E8A-4147-A177-3AD203B41FA5}">
                      <a16:colId xmlns:a16="http://schemas.microsoft.com/office/drawing/2014/main" val="2096062000"/>
                    </a:ext>
                  </a:extLst>
                </a:gridCol>
                <a:gridCol w="1005614">
                  <a:extLst>
                    <a:ext uri="{9D8B030D-6E8A-4147-A177-3AD203B41FA5}">
                      <a16:colId xmlns:a16="http://schemas.microsoft.com/office/drawing/2014/main" val="2712857926"/>
                    </a:ext>
                  </a:extLst>
                </a:gridCol>
              </a:tblGrid>
              <a:tr h="360000">
                <a:tc>
                  <a:txBody>
                    <a:bodyPr/>
                    <a:lstStyle/>
                    <a:p>
                      <a:pPr algn="l" fontAlgn="b"/>
                      <a:r>
                        <a:rPr lang="en-US" sz="1600" b="1" i="0" u="none" strike="noStrike" dirty="0" err="1">
                          <a:solidFill>
                            <a:schemeClr val="bg1"/>
                          </a:solidFill>
                          <a:effectLst/>
                          <a:latin typeface="Calibri" panose="020F0502020204030204" pitchFamily="34" charset="0"/>
                        </a:rPr>
                        <a:t>Stadsdel</a:t>
                      </a:r>
                      <a:endParaRPr lang="en-US" sz="1600" b="1" i="0" u="none" strike="noStrike" dirty="0">
                        <a:solidFill>
                          <a:schemeClr val="bg1"/>
                        </a:solidFill>
                        <a:effectLst/>
                        <a:latin typeface="Calibri" panose="020F0502020204030204" pitchFamily="34" charset="0"/>
                      </a:endParaRPr>
                    </a:p>
                  </a:txBody>
                  <a:tcPr anchor="b"/>
                </a:tc>
                <a:tc>
                  <a:txBody>
                    <a:bodyPr/>
                    <a:lstStyle/>
                    <a:p>
                      <a:pPr algn="l" fontAlgn="b"/>
                      <a:r>
                        <a:rPr lang="en-US" sz="1600" b="1" i="0" u="none" strike="noStrike" dirty="0" err="1">
                          <a:solidFill>
                            <a:schemeClr val="bg1"/>
                          </a:solidFill>
                          <a:effectLst/>
                          <a:latin typeface="Calibri" panose="020F0502020204030204" pitchFamily="34" charset="0"/>
                        </a:rPr>
                        <a:t>Arbetsställen</a:t>
                      </a:r>
                      <a:endParaRPr lang="en-US" sz="1600" b="1" i="0" u="none" strike="noStrike" dirty="0">
                        <a:solidFill>
                          <a:schemeClr val="bg1"/>
                        </a:solidFill>
                        <a:effectLst/>
                        <a:latin typeface="Calibri" panose="020F0502020204030204" pitchFamily="34" charset="0"/>
                      </a:endParaRPr>
                    </a:p>
                  </a:txBody>
                  <a:tcPr anchor="b"/>
                </a:tc>
                <a:tc>
                  <a:txBody>
                    <a:bodyPr/>
                    <a:lstStyle/>
                    <a:p>
                      <a:pPr algn="l" fontAlgn="b"/>
                      <a:r>
                        <a:rPr lang="sv-SE" sz="1600" b="1" i="0" u="none" strike="noStrike" dirty="0">
                          <a:solidFill>
                            <a:schemeClr val="bg1"/>
                          </a:solidFill>
                          <a:effectLst/>
                          <a:latin typeface="Calibri" panose="020F0502020204030204" pitchFamily="34" charset="0"/>
                        </a:rPr>
                        <a:t>Anställda</a:t>
                      </a:r>
                      <a:endParaRPr lang="en-US" sz="1600" b="1" i="0" u="none" strike="noStrike" dirty="0">
                        <a:solidFill>
                          <a:schemeClr val="bg1"/>
                        </a:solidFill>
                        <a:effectLst/>
                        <a:latin typeface="Calibri" panose="020F0502020204030204" pitchFamily="34" charset="0"/>
                      </a:endParaRPr>
                    </a:p>
                  </a:txBody>
                  <a:tcPr anchor="b"/>
                </a:tc>
                <a:extLst>
                  <a:ext uri="{0D108BD9-81ED-4DB2-BD59-A6C34878D82A}">
                    <a16:rowId xmlns:a16="http://schemas.microsoft.com/office/drawing/2014/main" val="368701258"/>
                  </a:ext>
                </a:extLst>
              </a:tr>
              <a:tr h="360000">
                <a:tc>
                  <a:txBody>
                    <a:bodyPr/>
                    <a:lstStyle/>
                    <a:p>
                      <a:pPr algn="l" fontAlgn="b"/>
                      <a:r>
                        <a:rPr lang="sv-SE" sz="1600" b="0" i="0" u="none" strike="noStrike" dirty="0">
                          <a:solidFill>
                            <a:srgbClr val="000000"/>
                          </a:solidFill>
                          <a:effectLst/>
                          <a:latin typeface="Calibri" panose="020F0502020204030204" pitchFamily="34" charset="0"/>
                        </a:rPr>
                        <a:t>Kungsholmen</a:t>
                      </a:r>
                    </a:p>
                  </a:txBody>
                  <a:tcPr marL="85725" marR="9525" marT="9525" marB="0" anchor="b"/>
                </a:tc>
                <a:tc>
                  <a:txBody>
                    <a:bodyPr/>
                    <a:lstStyle/>
                    <a:p>
                      <a:pPr algn="ctr" fontAlgn="b"/>
                      <a:r>
                        <a:rPr lang="sv-SE" sz="1600" b="0" i="0" u="none" strike="noStrike" dirty="0">
                          <a:solidFill>
                            <a:srgbClr val="000000"/>
                          </a:solidFill>
                          <a:effectLst/>
                          <a:latin typeface="Calibri" panose="020F0502020204030204" pitchFamily="34" charset="0"/>
                        </a:rPr>
                        <a:t>6 836</a:t>
                      </a:r>
                    </a:p>
                  </a:txBody>
                  <a:tcPr marL="9525" marR="9525" marT="9525" marB="0" anchor="b"/>
                </a:tc>
                <a:tc>
                  <a:txBody>
                    <a:bodyPr/>
                    <a:lstStyle/>
                    <a:p>
                      <a:pPr algn="ctr" fontAlgn="b"/>
                      <a:r>
                        <a:rPr lang="sv-SE" sz="1600" b="0" i="0" u="none" strike="noStrike" dirty="0">
                          <a:solidFill>
                            <a:srgbClr val="000000"/>
                          </a:solidFill>
                          <a:effectLst/>
                          <a:latin typeface="Calibri" panose="020F0502020204030204" pitchFamily="34" charset="0"/>
                        </a:rPr>
                        <a:t>78 163</a:t>
                      </a:r>
                    </a:p>
                  </a:txBody>
                  <a:tcPr marL="9525" marR="9525" marT="9525" marB="0" anchor="b"/>
                </a:tc>
                <a:extLst>
                  <a:ext uri="{0D108BD9-81ED-4DB2-BD59-A6C34878D82A}">
                    <a16:rowId xmlns:a16="http://schemas.microsoft.com/office/drawing/2014/main" val="2889999754"/>
                  </a:ext>
                </a:extLst>
              </a:tr>
              <a:tr h="360000">
                <a:tc>
                  <a:txBody>
                    <a:bodyPr/>
                    <a:lstStyle/>
                    <a:p>
                      <a:pPr algn="l" fontAlgn="b"/>
                      <a:r>
                        <a:rPr lang="sv-SE" sz="1600" b="0" i="0" u="none" strike="noStrike" dirty="0">
                          <a:solidFill>
                            <a:srgbClr val="000000"/>
                          </a:solidFill>
                          <a:effectLst/>
                          <a:latin typeface="Calibri" panose="020F0502020204030204" pitchFamily="34" charset="0"/>
                        </a:rPr>
                        <a:t>Norrmalm</a:t>
                      </a:r>
                    </a:p>
                  </a:txBody>
                  <a:tcPr marL="85725" marR="9525" marT="9525" marB="0" anchor="b"/>
                </a:tc>
                <a:tc>
                  <a:txBody>
                    <a:bodyPr/>
                    <a:lstStyle/>
                    <a:p>
                      <a:pPr algn="ctr" fontAlgn="b"/>
                      <a:r>
                        <a:rPr lang="sv-SE" sz="1600" b="0" i="0" u="none" strike="noStrike" dirty="0">
                          <a:solidFill>
                            <a:srgbClr val="000000"/>
                          </a:solidFill>
                          <a:effectLst/>
                          <a:latin typeface="Calibri" panose="020F0502020204030204" pitchFamily="34" charset="0"/>
                        </a:rPr>
                        <a:t>16 873</a:t>
                      </a:r>
                    </a:p>
                  </a:txBody>
                  <a:tcPr marL="9525" marR="9525" marT="9525" marB="0" anchor="b"/>
                </a:tc>
                <a:tc>
                  <a:txBody>
                    <a:bodyPr/>
                    <a:lstStyle/>
                    <a:p>
                      <a:pPr algn="ctr" fontAlgn="b"/>
                      <a:r>
                        <a:rPr lang="sv-SE" sz="1600" b="0" i="0" u="none" strike="noStrike" dirty="0">
                          <a:solidFill>
                            <a:srgbClr val="000000"/>
                          </a:solidFill>
                          <a:effectLst/>
                          <a:latin typeface="Calibri" panose="020F0502020204030204" pitchFamily="34" charset="0"/>
                        </a:rPr>
                        <a:t>184 383</a:t>
                      </a:r>
                    </a:p>
                  </a:txBody>
                  <a:tcPr marL="9525" marR="9525" marT="9525" marB="0" anchor="b"/>
                </a:tc>
                <a:extLst>
                  <a:ext uri="{0D108BD9-81ED-4DB2-BD59-A6C34878D82A}">
                    <a16:rowId xmlns:a16="http://schemas.microsoft.com/office/drawing/2014/main" val="3123475844"/>
                  </a:ext>
                </a:extLst>
              </a:tr>
              <a:tr h="360000">
                <a:tc>
                  <a:txBody>
                    <a:bodyPr/>
                    <a:lstStyle/>
                    <a:p>
                      <a:pPr algn="l" fontAlgn="b"/>
                      <a:r>
                        <a:rPr lang="sv-SE" sz="1600" b="0" i="0" u="none" strike="noStrike" dirty="0">
                          <a:solidFill>
                            <a:srgbClr val="000000"/>
                          </a:solidFill>
                          <a:effectLst/>
                          <a:latin typeface="Calibri" panose="020F0502020204030204" pitchFamily="34" charset="0"/>
                        </a:rPr>
                        <a:t>Östermalm</a:t>
                      </a:r>
                    </a:p>
                  </a:txBody>
                  <a:tcPr marL="85725" marR="9525" marT="9525" marB="0" anchor="b"/>
                </a:tc>
                <a:tc>
                  <a:txBody>
                    <a:bodyPr/>
                    <a:lstStyle/>
                    <a:p>
                      <a:pPr algn="ctr" fontAlgn="b"/>
                      <a:r>
                        <a:rPr lang="sv-SE" sz="1600" b="0" i="0" u="none" strike="noStrike" dirty="0">
                          <a:solidFill>
                            <a:srgbClr val="000000"/>
                          </a:solidFill>
                          <a:effectLst/>
                          <a:latin typeface="Calibri" panose="020F0502020204030204" pitchFamily="34" charset="0"/>
                        </a:rPr>
                        <a:t>12 430</a:t>
                      </a:r>
                    </a:p>
                  </a:txBody>
                  <a:tcPr marL="9525" marR="9525" marT="9525" marB="0" anchor="b"/>
                </a:tc>
                <a:tc>
                  <a:txBody>
                    <a:bodyPr/>
                    <a:lstStyle/>
                    <a:p>
                      <a:pPr algn="ctr" fontAlgn="b"/>
                      <a:r>
                        <a:rPr lang="sv-SE" sz="1600" b="0" i="0" u="none" strike="noStrike" dirty="0">
                          <a:solidFill>
                            <a:srgbClr val="000000"/>
                          </a:solidFill>
                          <a:effectLst/>
                          <a:latin typeface="Calibri" panose="020F0502020204030204" pitchFamily="34" charset="0"/>
                        </a:rPr>
                        <a:t>93 189</a:t>
                      </a:r>
                    </a:p>
                  </a:txBody>
                  <a:tcPr marL="9525" marR="9525" marT="9525" marB="0" anchor="b"/>
                </a:tc>
                <a:extLst>
                  <a:ext uri="{0D108BD9-81ED-4DB2-BD59-A6C34878D82A}">
                    <a16:rowId xmlns:a16="http://schemas.microsoft.com/office/drawing/2014/main" val="1067444759"/>
                  </a:ext>
                </a:extLst>
              </a:tr>
              <a:tr h="360000">
                <a:tc>
                  <a:txBody>
                    <a:bodyPr/>
                    <a:lstStyle/>
                    <a:p>
                      <a:pPr algn="l" fontAlgn="b"/>
                      <a:r>
                        <a:rPr lang="sv-SE" sz="1600" b="0" i="0" u="none" strike="noStrike" dirty="0">
                          <a:solidFill>
                            <a:srgbClr val="000000"/>
                          </a:solidFill>
                          <a:effectLst/>
                          <a:latin typeface="Calibri" panose="020F0502020204030204" pitchFamily="34" charset="0"/>
                        </a:rPr>
                        <a:t>Södermalm</a:t>
                      </a:r>
                    </a:p>
                  </a:txBody>
                  <a:tcPr marL="85725" marR="9525" marT="9525" marB="0" anchor="b"/>
                </a:tc>
                <a:tc>
                  <a:txBody>
                    <a:bodyPr/>
                    <a:lstStyle/>
                    <a:p>
                      <a:pPr algn="ctr" fontAlgn="b"/>
                      <a:r>
                        <a:rPr lang="sv-SE" sz="1600" b="0" i="0" u="none" strike="noStrike" dirty="0">
                          <a:solidFill>
                            <a:srgbClr val="000000"/>
                          </a:solidFill>
                          <a:effectLst/>
                          <a:latin typeface="Calibri" panose="020F0502020204030204" pitchFamily="34" charset="0"/>
                        </a:rPr>
                        <a:t>14 626</a:t>
                      </a:r>
                    </a:p>
                  </a:txBody>
                  <a:tcPr marL="9525" marR="9525" marT="9525" marB="0" anchor="b"/>
                </a:tc>
                <a:tc>
                  <a:txBody>
                    <a:bodyPr/>
                    <a:lstStyle/>
                    <a:p>
                      <a:pPr algn="ctr" fontAlgn="b"/>
                      <a:r>
                        <a:rPr lang="sv-SE" sz="1600" b="0" i="0" u="none" strike="noStrike" dirty="0">
                          <a:solidFill>
                            <a:srgbClr val="000000"/>
                          </a:solidFill>
                          <a:effectLst/>
                          <a:latin typeface="Calibri" panose="020F0502020204030204" pitchFamily="34" charset="0"/>
                        </a:rPr>
                        <a:t>98 916</a:t>
                      </a:r>
                    </a:p>
                  </a:txBody>
                  <a:tcPr marL="9525" marR="9525" marT="9525" marB="0" anchor="b"/>
                </a:tc>
                <a:extLst>
                  <a:ext uri="{0D108BD9-81ED-4DB2-BD59-A6C34878D82A}">
                    <a16:rowId xmlns:a16="http://schemas.microsoft.com/office/drawing/2014/main" val="2068688645"/>
                  </a:ext>
                </a:extLst>
              </a:tr>
              <a:tr h="360000">
                <a:tc>
                  <a:txBody>
                    <a:bodyPr/>
                    <a:lstStyle/>
                    <a:p>
                      <a:pPr algn="l" fontAlgn="b"/>
                      <a:r>
                        <a:rPr lang="en-US" sz="1600" b="1" i="0" u="none" strike="noStrike" dirty="0" err="1">
                          <a:solidFill>
                            <a:srgbClr val="000000"/>
                          </a:solidFill>
                          <a:effectLst/>
                          <a:latin typeface="Calibri" panose="020F0502020204030204" pitchFamily="34" charset="0"/>
                        </a:rPr>
                        <a:t>Centrala</a:t>
                      </a:r>
                      <a:r>
                        <a:rPr lang="en-US" sz="1600" b="1" i="0" u="none" strike="noStrike" dirty="0">
                          <a:solidFill>
                            <a:srgbClr val="000000"/>
                          </a:solidFill>
                          <a:effectLst/>
                          <a:latin typeface="Calibri" panose="020F0502020204030204" pitchFamily="34" charset="0"/>
                        </a:rPr>
                        <a:t> Stockholm</a:t>
                      </a:r>
                    </a:p>
                  </a:txBody>
                  <a:tcPr anchor="b"/>
                </a:tc>
                <a:tc>
                  <a:txBody>
                    <a:bodyPr/>
                    <a:lstStyle/>
                    <a:p>
                      <a:pPr algn="ctr" fontAlgn="b"/>
                      <a:r>
                        <a:rPr lang="sv-SE" sz="1600" b="0" i="0" u="none" strike="noStrike" dirty="0">
                          <a:solidFill>
                            <a:srgbClr val="000000"/>
                          </a:solidFill>
                          <a:effectLst/>
                          <a:latin typeface="Calibri" panose="020F0502020204030204" pitchFamily="34" charset="0"/>
                        </a:rPr>
                        <a:t>50 765</a:t>
                      </a:r>
                    </a:p>
                  </a:txBody>
                  <a:tcPr marL="9525" marR="9525" marT="9525" marB="0" anchor="b"/>
                </a:tc>
                <a:tc>
                  <a:txBody>
                    <a:bodyPr/>
                    <a:lstStyle/>
                    <a:p>
                      <a:pPr algn="ctr" fontAlgn="b"/>
                      <a:r>
                        <a:rPr lang="sv-SE" sz="1600" b="0" i="0" u="none" strike="noStrike" dirty="0">
                          <a:solidFill>
                            <a:srgbClr val="000000"/>
                          </a:solidFill>
                          <a:effectLst/>
                          <a:latin typeface="Calibri" panose="020F0502020204030204" pitchFamily="34" charset="0"/>
                        </a:rPr>
                        <a:t>454 651</a:t>
                      </a:r>
                    </a:p>
                  </a:txBody>
                  <a:tcPr marL="9525" marR="9525" marT="9525" marB="0" anchor="b"/>
                </a:tc>
                <a:extLst>
                  <a:ext uri="{0D108BD9-81ED-4DB2-BD59-A6C34878D82A}">
                    <a16:rowId xmlns:a16="http://schemas.microsoft.com/office/drawing/2014/main" val="22402515"/>
                  </a:ext>
                </a:extLst>
              </a:tr>
            </a:tbl>
          </a:graphicData>
        </a:graphic>
      </p:graphicFrame>
      <p:graphicFrame>
        <p:nvGraphicFramePr>
          <p:cNvPr id="3" name="Tabell 2"/>
          <p:cNvGraphicFramePr>
            <a:graphicFrameLocks noGrp="1"/>
          </p:cNvGraphicFramePr>
          <p:nvPr/>
        </p:nvGraphicFramePr>
        <p:xfrm>
          <a:off x="6209969" y="4690861"/>
          <a:ext cx="4235839" cy="1080000"/>
        </p:xfrm>
        <a:graphic>
          <a:graphicData uri="http://schemas.openxmlformats.org/drawingml/2006/table">
            <a:tbl>
              <a:tblPr firstRow="1" bandRow="1">
                <a:tableStyleId>{5C22544A-7EE6-4342-B048-85BDC9FD1C3A}</a:tableStyleId>
              </a:tblPr>
              <a:tblGrid>
                <a:gridCol w="1628195">
                  <a:extLst>
                    <a:ext uri="{9D8B030D-6E8A-4147-A177-3AD203B41FA5}">
                      <a16:colId xmlns:a16="http://schemas.microsoft.com/office/drawing/2014/main" val="1842832055"/>
                    </a:ext>
                  </a:extLst>
                </a:gridCol>
                <a:gridCol w="1530973">
                  <a:extLst>
                    <a:ext uri="{9D8B030D-6E8A-4147-A177-3AD203B41FA5}">
                      <a16:colId xmlns:a16="http://schemas.microsoft.com/office/drawing/2014/main" val="1377527792"/>
                    </a:ext>
                  </a:extLst>
                </a:gridCol>
                <a:gridCol w="1076671">
                  <a:extLst>
                    <a:ext uri="{9D8B030D-6E8A-4147-A177-3AD203B41FA5}">
                      <a16:colId xmlns:a16="http://schemas.microsoft.com/office/drawing/2014/main" val="2751523922"/>
                    </a:ext>
                  </a:extLst>
                </a:gridCol>
              </a:tblGrid>
              <a:tr h="360000">
                <a:tc>
                  <a:txBody>
                    <a:bodyPr/>
                    <a:lstStyle/>
                    <a:p>
                      <a:pPr algn="l" fontAlgn="b"/>
                      <a:r>
                        <a:rPr lang="en-US" sz="1600" b="1" i="0" u="none" strike="noStrike" dirty="0" err="1">
                          <a:solidFill>
                            <a:schemeClr val="bg1"/>
                          </a:solidFill>
                          <a:effectLst/>
                          <a:latin typeface="Calibri" panose="020F0502020204030204" pitchFamily="34" charset="0"/>
                        </a:rPr>
                        <a:t>Stadsdel</a:t>
                      </a:r>
                      <a:endParaRPr lang="en-US" sz="1600" b="1" i="0" u="none" strike="noStrike" dirty="0">
                        <a:solidFill>
                          <a:schemeClr val="bg1"/>
                        </a:solidFill>
                        <a:effectLst/>
                        <a:latin typeface="Calibri" panose="020F0502020204030204" pitchFamily="34" charset="0"/>
                      </a:endParaRPr>
                    </a:p>
                  </a:txBody>
                  <a:tcPr anchor="b"/>
                </a:tc>
                <a:tc>
                  <a:txBody>
                    <a:bodyPr/>
                    <a:lstStyle/>
                    <a:p>
                      <a:pPr algn="l" fontAlgn="b"/>
                      <a:r>
                        <a:rPr lang="en-US" sz="1600" b="1" i="0" u="none" strike="noStrike" dirty="0" err="1">
                          <a:solidFill>
                            <a:schemeClr val="bg1"/>
                          </a:solidFill>
                          <a:effectLst/>
                          <a:latin typeface="Calibri" panose="020F0502020204030204" pitchFamily="34" charset="0"/>
                        </a:rPr>
                        <a:t>Arbetsställen</a:t>
                      </a:r>
                      <a:endParaRPr lang="en-US" sz="1600" b="1" i="0" u="none" strike="noStrike" dirty="0">
                        <a:solidFill>
                          <a:schemeClr val="bg1"/>
                        </a:solidFill>
                        <a:effectLst/>
                        <a:latin typeface="Calibri" panose="020F0502020204030204" pitchFamily="34" charset="0"/>
                      </a:endParaRPr>
                    </a:p>
                  </a:txBody>
                  <a:tcPr anchor="b"/>
                </a:tc>
                <a:tc>
                  <a:txBody>
                    <a:bodyPr/>
                    <a:lstStyle/>
                    <a:p>
                      <a:pPr algn="l" fontAlgn="b"/>
                      <a:r>
                        <a:rPr lang="sv-SE" sz="1600" b="1" i="0" u="none" strike="noStrike" dirty="0">
                          <a:solidFill>
                            <a:schemeClr val="bg1"/>
                          </a:solidFill>
                          <a:effectLst/>
                          <a:latin typeface="Calibri" panose="020F0502020204030204" pitchFamily="34" charset="0"/>
                        </a:rPr>
                        <a:t>Anställda</a:t>
                      </a:r>
                      <a:endParaRPr lang="en-US" sz="1600" b="1" i="0" u="none" strike="noStrike" dirty="0">
                        <a:solidFill>
                          <a:schemeClr val="bg1"/>
                        </a:solidFill>
                        <a:effectLst/>
                        <a:latin typeface="Calibri" panose="020F0502020204030204" pitchFamily="34" charset="0"/>
                      </a:endParaRPr>
                    </a:p>
                  </a:txBody>
                  <a:tcPr anchor="b"/>
                </a:tc>
                <a:extLst>
                  <a:ext uri="{0D108BD9-81ED-4DB2-BD59-A6C34878D82A}">
                    <a16:rowId xmlns:a16="http://schemas.microsoft.com/office/drawing/2014/main" val="3406286719"/>
                  </a:ext>
                </a:extLst>
              </a:tr>
              <a:tr h="360000">
                <a:tc>
                  <a:txBody>
                    <a:bodyPr/>
                    <a:lstStyle/>
                    <a:p>
                      <a:pPr algn="l" fontAlgn="b"/>
                      <a:r>
                        <a:rPr lang="sv-SE" sz="1600" b="0" i="0" u="none" strike="noStrike" dirty="0">
                          <a:solidFill>
                            <a:srgbClr val="000000"/>
                          </a:solidFill>
                          <a:effectLst/>
                          <a:latin typeface="Calibri" panose="020F0502020204030204" pitchFamily="34" charset="0"/>
                        </a:rPr>
                        <a:t>Stadsdel saknas</a:t>
                      </a:r>
                    </a:p>
                  </a:txBody>
                  <a:tcPr marL="85725" marR="9525" marT="9525" marB="0" anchor="b"/>
                </a:tc>
                <a:tc>
                  <a:txBody>
                    <a:bodyPr/>
                    <a:lstStyle/>
                    <a:p>
                      <a:pPr algn="ctr" fontAlgn="b"/>
                      <a:r>
                        <a:rPr lang="sv-SE" sz="1600" b="0" i="0" u="none" strike="noStrike" dirty="0">
                          <a:solidFill>
                            <a:srgbClr val="000000"/>
                          </a:solidFill>
                          <a:effectLst/>
                          <a:latin typeface="Calibri" panose="020F0502020204030204" pitchFamily="34" charset="0"/>
                        </a:rPr>
                        <a:t>8 608</a:t>
                      </a:r>
                    </a:p>
                  </a:txBody>
                  <a:tcPr marL="9525" marR="9525" marT="9525" marB="0" anchor="b"/>
                </a:tc>
                <a:tc>
                  <a:txBody>
                    <a:bodyPr/>
                    <a:lstStyle/>
                    <a:p>
                      <a:pPr algn="ctr" fontAlgn="b"/>
                      <a:r>
                        <a:rPr lang="sv-SE" sz="1600" b="0" i="0" u="none" strike="noStrike" dirty="0">
                          <a:solidFill>
                            <a:srgbClr val="000000"/>
                          </a:solidFill>
                          <a:effectLst/>
                          <a:latin typeface="Calibri" panose="020F0502020204030204" pitchFamily="34" charset="0"/>
                        </a:rPr>
                        <a:t>32 409</a:t>
                      </a:r>
                    </a:p>
                  </a:txBody>
                  <a:tcPr marL="9525" marR="9525" marT="9525" marB="0" anchor="b"/>
                </a:tc>
                <a:extLst>
                  <a:ext uri="{0D108BD9-81ED-4DB2-BD59-A6C34878D82A}">
                    <a16:rowId xmlns:a16="http://schemas.microsoft.com/office/drawing/2014/main" val="3181128826"/>
                  </a:ext>
                </a:extLst>
              </a:tr>
              <a:tr h="360000">
                <a:tc>
                  <a:txBody>
                    <a:bodyPr/>
                    <a:lstStyle/>
                    <a:p>
                      <a:pPr algn="l" fontAlgn="b"/>
                      <a:r>
                        <a:rPr lang="en-US" sz="1600" b="1" i="0" u="none" strike="noStrike" dirty="0">
                          <a:solidFill>
                            <a:srgbClr val="000000"/>
                          </a:solidFill>
                          <a:effectLst/>
                          <a:latin typeface="Calibri" panose="020F0502020204030204" pitchFamily="34" charset="0"/>
                        </a:rPr>
                        <a:t>Hela Stockholm</a:t>
                      </a:r>
                    </a:p>
                  </a:txBody>
                  <a:tcPr anchor="b"/>
                </a:tc>
                <a:tc>
                  <a:txBody>
                    <a:bodyPr/>
                    <a:lstStyle/>
                    <a:p>
                      <a:pPr algn="ctr" fontAlgn="b"/>
                      <a:r>
                        <a:rPr lang="sv-SE" sz="1600" b="1" i="0" u="none" strike="noStrike" dirty="0">
                          <a:solidFill>
                            <a:srgbClr val="000000"/>
                          </a:solidFill>
                          <a:effectLst/>
                          <a:latin typeface="Calibri" panose="020F0502020204030204" pitchFamily="34" charset="0"/>
                        </a:rPr>
                        <a:t>89 937</a:t>
                      </a:r>
                    </a:p>
                  </a:txBody>
                  <a:tcPr marL="9525" marR="9525" marT="9525" marB="0" anchor="b"/>
                </a:tc>
                <a:tc>
                  <a:txBody>
                    <a:bodyPr/>
                    <a:lstStyle/>
                    <a:p>
                      <a:pPr algn="ctr" fontAlgn="b"/>
                      <a:r>
                        <a:rPr lang="sv-SE" sz="1600" b="1" i="0" u="none" strike="noStrike" dirty="0">
                          <a:solidFill>
                            <a:srgbClr val="000000"/>
                          </a:solidFill>
                          <a:effectLst/>
                          <a:latin typeface="Calibri" panose="020F0502020204030204" pitchFamily="34" charset="0"/>
                        </a:rPr>
                        <a:t>708 893</a:t>
                      </a:r>
                    </a:p>
                  </a:txBody>
                  <a:tcPr marL="9525" marR="9525" marT="9525" marB="0" anchor="b"/>
                </a:tc>
                <a:extLst>
                  <a:ext uri="{0D108BD9-81ED-4DB2-BD59-A6C34878D82A}">
                    <a16:rowId xmlns:a16="http://schemas.microsoft.com/office/drawing/2014/main" val="1112353260"/>
                  </a:ext>
                </a:extLst>
              </a:tr>
            </a:tbl>
          </a:graphicData>
        </a:graphic>
      </p:graphicFrame>
      <p:sp>
        <p:nvSpPr>
          <p:cNvPr id="12" name="Rektangel med rundade hörn 11"/>
          <p:cNvSpPr/>
          <p:nvPr/>
        </p:nvSpPr>
        <p:spPr>
          <a:xfrm>
            <a:off x="1703512" y="2924945"/>
            <a:ext cx="4392488" cy="311789"/>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3" name="Rektangel med rundade hörn 12"/>
          <p:cNvSpPr/>
          <p:nvPr/>
        </p:nvSpPr>
        <p:spPr>
          <a:xfrm>
            <a:off x="6131283" y="3477252"/>
            <a:ext cx="4392488" cy="311789"/>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Tree>
    <p:extLst>
      <p:ext uri="{BB962C8B-B14F-4D97-AF65-F5344CB8AC3E}">
        <p14:creationId xmlns:p14="http://schemas.microsoft.com/office/powerpoint/2010/main" val="40672145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2928136" y="10392"/>
            <a:ext cx="9263864" cy="1113955"/>
          </a:xfrm>
        </p:spPr>
        <p:txBody>
          <a:bodyPr/>
          <a:lstStyle/>
          <a:p>
            <a:pPr algn="ctr"/>
            <a:r>
              <a:rPr lang="sv-SE" sz="4800" dirty="0"/>
              <a:t>Ranking: Stockholm</a:t>
            </a:r>
          </a:p>
        </p:txBody>
      </p:sp>
      <p:pic>
        <p:nvPicPr>
          <p:cNvPr id="6" name="Bildobjekt 5"/>
          <p:cNvPicPr>
            <a:picLocks noChangeAspect="1"/>
          </p:cNvPicPr>
          <p:nvPr/>
        </p:nvPicPr>
        <p:blipFill>
          <a:blip r:embed="rId2"/>
          <a:stretch>
            <a:fillRect/>
          </a:stretch>
        </p:blipFill>
        <p:spPr>
          <a:xfrm>
            <a:off x="0" y="0"/>
            <a:ext cx="2712378" cy="6806061"/>
          </a:xfrm>
          <a:prstGeom prst="rect">
            <a:avLst/>
          </a:prstGeom>
        </p:spPr>
      </p:pic>
      <p:pic>
        <p:nvPicPr>
          <p:cNvPr id="7" name="Bildobjekt 6"/>
          <p:cNvPicPr>
            <a:picLocks noChangeAspect="1"/>
          </p:cNvPicPr>
          <p:nvPr/>
        </p:nvPicPr>
        <p:blipFill rotWithShape="1">
          <a:blip r:embed="rId3"/>
          <a:srcRect b="41176"/>
          <a:stretch/>
        </p:blipFill>
        <p:spPr>
          <a:xfrm>
            <a:off x="3495818" y="1685625"/>
            <a:ext cx="8043806" cy="4559157"/>
          </a:xfrm>
          <a:prstGeom prst="rect">
            <a:avLst/>
          </a:prstGeom>
        </p:spPr>
      </p:pic>
      <p:sp>
        <p:nvSpPr>
          <p:cNvPr id="8" name="textruta 7"/>
          <p:cNvSpPr txBox="1"/>
          <p:nvPr/>
        </p:nvSpPr>
        <p:spPr>
          <a:xfrm>
            <a:off x="10787865" y="3965203"/>
            <a:ext cx="662361" cy="523220"/>
          </a:xfrm>
          <a:prstGeom prst="rect">
            <a:avLst/>
          </a:prstGeom>
          <a:noFill/>
        </p:spPr>
        <p:txBody>
          <a:bodyPr wrap="none" rtlCol="0">
            <a:spAutoFit/>
          </a:bodyPr>
          <a:lstStyle/>
          <a:p>
            <a:r>
              <a:rPr lang="sv-SE" sz="2800" dirty="0">
                <a:solidFill>
                  <a:schemeClr val="accent5"/>
                </a:solidFill>
                <a:latin typeface="Arial Black" panose="020B0A04020102020204" pitchFamily="34" charset="0"/>
              </a:rPr>
              <a:t>80</a:t>
            </a:r>
          </a:p>
        </p:txBody>
      </p:sp>
      <p:sp>
        <p:nvSpPr>
          <p:cNvPr id="9" name="textruta 8"/>
          <p:cNvSpPr txBox="1"/>
          <p:nvPr/>
        </p:nvSpPr>
        <p:spPr>
          <a:xfrm>
            <a:off x="10309223" y="5319679"/>
            <a:ext cx="901209" cy="523220"/>
          </a:xfrm>
          <a:prstGeom prst="rect">
            <a:avLst/>
          </a:prstGeom>
          <a:noFill/>
        </p:spPr>
        <p:txBody>
          <a:bodyPr wrap="none" rtlCol="0">
            <a:spAutoFit/>
          </a:bodyPr>
          <a:lstStyle/>
          <a:p>
            <a:r>
              <a:rPr lang="sv-SE" sz="2800" dirty="0">
                <a:solidFill>
                  <a:schemeClr val="accent5"/>
                </a:solidFill>
                <a:latin typeface="Arial Black" panose="020B0A04020102020204" pitchFamily="34" charset="0"/>
              </a:rPr>
              <a:t>111</a:t>
            </a:r>
          </a:p>
        </p:txBody>
      </p:sp>
      <p:sp>
        <p:nvSpPr>
          <p:cNvPr id="10" name="textruta 9"/>
          <p:cNvSpPr txBox="1"/>
          <p:nvPr/>
        </p:nvSpPr>
        <p:spPr>
          <a:xfrm>
            <a:off x="7132796" y="2869536"/>
            <a:ext cx="662361" cy="523220"/>
          </a:xfrm>
          <a:prstGeom prst="rect">
            <a:avLst/>
          </a:prstGeom>
          <a:noFill/>
        </p:spPr>
        <p:txBody>
          <a:bodyPr wrap="none" rtlCol="0">
            <a:spAutoFit/>
          </a:bodyPr>
          <a:lstStyle/>
          <a:p>
            <a:r>
              <a:rPr lang="sv-SE" sz="2800" dirty="0">
                <a:solidFill>
                  <a:schemeClr val="accent5"/>
                </a:solidFill>
                <a:latin typeface="Arial Black" panose="020B0A04020102020204" pitchFamily="34" charset="0"/>
              </a:rPr>
              <a:t>22</a:t>
            </a:r>
          </a:p>
        </p:txBody>
      </p:sp>
      <p:sp>
        <p:nvSpPr>
          <p:cNvPr id="11" name="Rektangel 10"/>
          <p:cNvSpPr/>
          <p:nvPr/>
        </p:nvSpPr>
        <p:spPr>
          <a:xfrm>
            <a:off x="2794572" y="10392"/>
            <a:ext cx="133564" cy="6847608"/>
          </a:xfrm>
          <a:prstGeom prst="rect">
            <a:avLst/>
          </a:prstGeom>
          <a:solidFill>
            <a:schemeClr val="accent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l"/>
            <a:endParaRPr lang="sv-SE" dirty="0">
              <a:solidFill>
                <a:srgbClr val="C00000"/>
              </a:solidFill>
              <a:latin typeface="+mj-lt"/>
            </a:endParaRPr>
          </a:p>
        </p:txBody>
      </p:sp>
    </p:spTree>
    <p:extLst>
      <p:ext uri="{BB962C8B-B14F-4D97-AF65-F5344CB8AC3E}">
        <p14:creationId xmlns:p14="http://schemas.microsoft.com/office/powerpoint/2010/main" val="40664981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2"/>
          <a:stretch>
            <a:fillRect/>
          </a:stretch>
        </p:blipFill>
        <p:spPr>
          <a:xfrm>
            <a:off x="2534773" y="1718938"/>
            <a:ext cx="7883222" cy="4317183"/>
          </a:xfrm>
          <a:prstGeom prst="rect">
            <a:avLst/>
          </a:prstGeom>
        </p:spPr>
      </p:pic>
      <p:pic>
        <p:nvPicPr>
          <p:cNvPr id="5" name="Platshållare för innehåll 3"/>
          <p:cNvPicPr>
            <a:picLocks noGrp="1" noChangeAspect="1"/>
          </p:cNvPicPr>
          <p:nvPr>
            <p:ph idx="1"/>
          </p:nvPr>
        </p:nvPicPr>
        <p:blipFill rotWithShape="1">
          <a:blip r:embed="rId3"/>
          <a:srcRect r="67038" b="42438"/>
          <a:stretch/>
        </p:blipFill>
        <p:spPr>
          <a:xfrm>
            <a:off x="184453" y="1790857"/>
            <a:ext cx="1917326" cy="2393879"/>
          </a:xfrm>
          <a:prstGeom prst="rect">
            <a:avLst/>
          </a:prstGeom>
        </p:spPr>
      </p:pic>
      <p:sp>
        <p:nvSpPr>
          <p:cNvPr id="7" name="Rubrik 2"/>
          <p:cNvSpPr>
            <a:spLocks noGrp="1"/>
          </p:cNvSpPr>
          <p:nvPr>
            <p:ph type="title"/>
          </p:nvPr>
        </p:nvSpPr>
        <p:spPr>
          <a:xfrm>
            <a:off x="1882774" y="10392"/>
            <a:ext cx="8426449" cy="1113955"/>
          </a:xfrm>
        </p:spPr>
        <p:txBody>
          <a:bodyPr/>
          <a:lstStyle/>
          <a:p>
            <a:pPr algn="ctr"/>
            <a:r>
              <a:rPr lang="sv-SE" sz="4800" dirty="0"/>
              <a:t>Sammanfattande omdöme</a:t>
            </a:r>
          </a:p>
        </p:txBody>
      </p:sp>
    </p:spTree>
    <p:extLst>
      <p:ext uri="{BB962C8B-B14F-4D97-AF65-F5344CB8AC3E}">
        <p14:creationId xmlns:p14="http://schemas.microsoft.com/office/powerpoint/2010/main" val="10194754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tshållare för innehåll 3"/>
          <p:cNvPicPr>
            <a:picLocks noGrp="1" noChangeAspect="1"/>
          </p:cNvPicPr>
          <p:nvPr>
            <p:ph idx="1"/>
          </p:nvPr>
        </p:nvPicPr>
        <p:blipFill rotWithShape="1">
          <a:blip r:embed="rId2"/>
          <a:srcRect l="33400" r="32759"/>
          <a:stretch/>
        </p:blipFill>
        <p:spPr>
          <a:xfrm>
            <a:off x="211755" y="1442826"/>
            <a:ext cx="2149512" cy="4541178"/>
          </a:xfrm>
          <a:prstGeom prst="rect">
            <a:avLst/>
          </a:prstGeom>
        </p:spPr>
      </p:pic>
      <p:sp>
        <p:nvSpPr>
          <p:cNvPr id="3" name="Rubrik 2"/>
          <p:cNvSpPr>
            <a:spLocks noGrp="1"/>
          </p:cNvSpPr>
          <p:nvPr>
            <p:ph type="title"/>
          </p:nvPr>
        </p:nvSpPr>
        <p:spPr>
          <a:xfrm>
            <a:off x="1882774" y="10392"/>
            <a:ext cx="8426449" cy="1113955"/>
          </a:xfrm>
        </p:spPr>
        <p:txBody>
          <a:bodyPr/>
          <a:lstStyle/>
          <a:p>
            <a:pPr algn="ctr"/>
            <a:r>
              <a:rPr lang="sv-SE" sz="4800" dirty="0"/>
              <a:t>Enkätsvar</a:t>
            </a:r>
          </a:p>
        </p:txBody>
      </p:sp>
      <p:pic>
        <p:nvPicPr>
          <p:cNvPr id="5" name="Bildobjekt 1"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3312" y="1442826"/>
            <a:ext cx="8715690" cy="480362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Högerpil 1"/>
          <p:cNvSpPr/>
          <p:nvPr/>
        </p:nvSpPr>
        <p:spPr>
          <a:xfrm>
            <a:off x="3013312" y="5436781"/>
            <a:ext cx="353665" cy="212651"/>
          </a:xfrm>
          <a:prstGeom prst="rightArrow">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l"/>
            <a:endParaRPr lang="sv-SE" dirty="0">
              <a:solidFill>
                <a:srgbClr val="C00000"/>
              </a:solidFill>
              <a:latin typeface="+mj-lt"/>
            </a:endParaRPr>
          </a:p>
        </p:txBody>
      </p:sp>
      <p:sp>
        <p:nvSpPr>
          <p:cNvPr id="6" name="Högerpil 5"/>
          <p:cNvSpPr/>
          <p:nvPr/>
        </p:nvSpPr>
        <p:spPr>
          <a:xfrm>
            <a:off x="3013312" y="4839766"/>
            <a:ext cx="353665" cy="212651"/>
          </a:xfrm>
          <a:prstGeom prst="rightArrow">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l"/>
            <a:endParaRPr lang="sv-SE" dirty="0">
              <a:solidFill>
                <a:srgbClr val="C00000"/>
              </a:solidFill>
              <a:latin typeface="+mj-lt"/>
            </a:endParaRPr>
          </a:p>
        </p:txBody>
      </p:sp>
      <p:sp>
        <p:nvSpPr>
          <p:cNvPr id="7" name="Högerpil 6"/>
          <p:cNvSpPr/>
          <p:nvPr/>
        </p:nvSpPr>
        <p:spPr>
          <a:xfrm>
            <a:off x="3013311" y="4455402"/>
            <a:ext cx="353665" cy="212651"/>
          </a:xfrm>
          <a:prstGeom prst="rightArrow">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l"/>
            <a:endParaRPr lang="sv-SE" dirty="0">
              <a:solidFill>
                <a:srgbClr val="C00000"/>
              </a:solidFill>
              <a:latin typeface="+mj-lt"/>
            </a:endParaRPr>
          </a:p>
        </p:txBody>
      </p:sp>
    </p:spTree>
    <p:extLst>
      <p:ext uri="{BB962C8B-B14F-4D97-AF65-F5344CB8AC3E}">
        <p14:creationId xmlns:p14="http://schemas.microsoft.com/office/powerpoint/2010/main" val="16920269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lstStyle/>
          <a:p>
            <a:r>
              <a:rPr lang="sv-SE" dirty="0"/>
              <a:t>Covid-19 har haft märkbara negativa effekter på näringslivet, inte minst i branscherna Researrangörer, Hotell och restaurang samt Kultur, där konkurserna ökar kraftigt. </a:t>
            </a:r>
          </a:p>
          <a:p>
            <a:r>
              <a:rPr lang="sv-SE" dirty="0"/>
              <a:t>På arbetsmarknaden syns effekterna tydligt av Covid-19 pandemin. De kommersiella övernattningarna har minskat med 72 procent. Tillsammans med förändrade konsumtionsmönster har detta framförallt drabbat jobbtillväxten och sysselsättningen inom hotell och restaurangnäringen samt kulturbranschen. Totalt minskar andelen nyanmälda jobb med 40 procent och varslen ökar med närmare 340 procent. </a:t>
            </a:r>
          </a:p>
          <a:p>
            <a:r>
              <a:rPr lang="sv-SE" dirty="0"/>
              <a:t>I analysen ingår följande län, Stockholms län, Uppsala län, Södermanlands län, Östergötlands län, Örebro län, Västmanlands län, Dalarnas </a:t>
            </a:r>
            <a:r>
              <a:rPr lang="sv-SE" dirty="0" err="1"/>
              <a:t>län,Gävleborgs</a:t>
            </a:r>
            <a:r>
              <a:rPr lang="sv-SE" dirty="0"/>
              <a:t> län. Görs 4 ggr per år. </a:t>
            </a:r>
          </a:p>
        </p:txBody>
      </p:sp>
      <p:sp>
        <p:nvSpPr>
          <p:cNvPr id="3" name="Rubrik 2"/>
          <p:cNvSpPr>
            <a:spLocks noGrp="1"/>
          </p:cNvSpPr>
          <p:nvPr>
            <p:ph type="title"/>
          </p:nvPr>
        </p:nvSpPr>
        <p:spPr/>
        <p:txBody>
          <a:bodyPr/>
          <a:lstStyle/>
          <a:p>
            <a:r>
              <a:rPr lang="sv-SE" dirty="0"/>
              <a:t>Konjunkturen i regionen </a:t>
            </a:r>
          </a:p>
        </p:txBody>
      </p:sp>
    </p:spTree>
    <p:extLst>
      <p:ext uri="{BB962C8B-B14F-4D97-AF65-F5344CB8AC3E}">
        <p14:creationId xmlns:p14="http://schemas.microsoft.com/office/powerpoint/2010/main" val="4469926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lstStyle/>
          <a:p>
            <a:r>
              <a:rPr lang="sv-SE" dirty="0"/>
              <a:t>Det startades drygt 8 100 nya företag i Stockholmsregionen under kvartalet. Det är en ökning med drygt 2 procent jämfört med 2019. </a:t>
            </a:r>
          </a:p>
          <a:p>
            <a:r>
              <a:rPr lang="sv-SE" dirty="0"/>
              <a:t>Länen Örebro, Uppsala och Södermanland svarade för den starkaste ökningen av nyföretagandet.</a:t>
            </a:r>
          </a:p>
        </p:txBody>
      </p:sp>
      <p:sp>
        <p:nvSpPr>
          <p:cNvPr id="3" name="Rubrik 2"/>
          <p:cNvSpPr>
            <a:spLocks noGrp="1"/>
          </p:cNvSpPr>
          <p:nvPr>
            <p:ph type="title"/>
          </p:nvPr>
        </p:nvSpPr>
        <p:spPr/>
        <p:txBody>
          <a:bodyPr/>
          <a:lstStyle/>
          <a:p>
            <a:r>
              <a:rPr lang="sv-SE" dirty="0"/>
              <a:t>Nyföretagandet håller i sig</a:t>
            </a:r>
          </a:p>
        </p:txBody>
      </p:sp>
    </p:spTree>
    <p:extLst>
      <p:ext uri="{BB962C8B-B14F-4D97-AF65-F5344CB8AC3E}">
        <p14:creationId xmlns:p14="http://schemas.microsoft.com/office/powerpoint/2010/main" val="37937575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lstStyle/>
          <a:p>
            <a:r>
              <a:rPr lang="sv-SE" dirty="0"/>
              <a:t>Antalet lediga jobb hos Arbetsförmedlingen minskade med 40 procent i Stockholmsregionen.</a:t>
            </a:r>
          </a:p>
          <a:p>
            <a:r>
              <a:rPr lang="sv-SE" dirty="0"/>
              <a:t>Drygt 27 680 personer varslades i regionen under första kvartalet, vilket är mer än en tredubbling jämfört med samma period 2019. </a:t>
            </a:r>
          </a:p>
          <a:p>
            <a:r>
              <a:rPr lang="sv-SE" dirty="0"/>
              <a:t>Södermanlands län är mest drabbad med sex gånger fler varslade.</a:t>
            </a:r>
          </a:p>
          <a:p>
            <a:r>
              <a:rPr lang="sv-SE" dirty="0"/>
              <a:t>Arbetslösheten har ökat snabbt sedan Coronapandemin började och är nu på nästan 6 procent, som övriga landet.</a:t>
            </a:r>
          </a:p>
          <a:p>
            <a:r>
              <a:rPr lang="sv-SE" dirty="0"/>
              <a:t>Uppsala län hade den lägsta arbetslösheten (4,8%) i Stockholmsregionen. </a:t>
            </a:r>
          </a:p>
          <a:p>
            <a:r>
              <a:rPr lang="sv-SE" dirty="0"/>
              <a:t>Rapporten finns på:</a:t>
            </a:r>
          </a:p>
          <a:p>
            <a:r>
              <a:rPr lang="sv-SE" dirty="0"/>
              <a:t>https://stockholmbusinessalliance.se/app/uploads/2020/09/sba-konjunkturrapport-2020-kv2.pdf</a:t>
            </a:r>
          </a:p>
        </p:txBody>
      </p:sp>
      <p:sp>
        <p:nvSpPr>
          <p:cNvPr id="3" name="Rubrik 2"/>
          <p:cNvSpPr>
            <a:spLocks noGrp="1"/>
          </p:cNvSpPr>
          <p:nvPr>
            <p:ph type="title"/>
          </p:nvPr>
        </p:nvSpPr>
        <p:spPr/>
        <p:txBody>
          <a:bodyPr/>
          <a:lstStyle/>
          <a:p>
            <a:r>
              <a:rPr lang="sv-SE" dirty="0"/>
              <a:t>Arbetsmarknaden – arbetslösheten ökar</a:t>
            </a:r>
          </a:p>
        </p:txBody>
      </p:sp>
    </p:spTree>
    <p:extLst>
      <p:ext uri="{BB962C8B-B14F-4D97-AF65-F5344CB8AC3E}">
        <p14:creationId xmlns:p14="http://schemas.microsoft.com/office/powerpoint/2010/main" val="39288932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3" name="Picture 52">
            <a:extLst>
              <a:ext uri="{FF2B5EF4-FFF2-40B4-BE49-F238E27FC236}">
                <a16:creationId xmlns:a16="http://schemas.microsoft.com/office/drawing/2014/main" id="{73C219EB-CA59-4ED3-BE97-B09ADD80C47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883651" y="3843200"/>
            <a:ext cx="1503170" cy="1957733"/>
          </a:xfrm>
          <a:prstGeom prst="rect">
            <a:avLst/>
          </a:prstGeom>
        </p:spPr>
      </p:pic>
      <p:sp>
        <p:nvSpPr>
          <p:cNvPr id="2" name="textruta 1"/>
          <p:cNvSpPr txBox="1"/>
          <p:nvPr/>
        </p:nvSpPr>
        <p:spPr>
          <a:xfrm>
            <a:off x="1882774" y="342899"/>
            <a:ext cx="8426448" cy="1113955"/>
          </a:xfrm>
          <a:prstGeom prst="rect">
            <a:avLst/>
          </a:prstGeom>
        </p:spPr>
        <p:txBody>
          <a:bodyPr vert="horz" lIns="0" tIns="0" rIns="0" bIns="0" rtlCol="0" anchor="b">
            <a:normAutofit/>
          </a:bodyPr>
          <a:lstStyle>
            <a:lvl1pPr>
              <a:lnSpc>
                <a:spcPct val="90000"/>
              </a:lnSpc>
              <a:spcBef>
                <a:spcPct val="0"/>
              </a:spcBef>
              <a:buNone/>
              <a:defRPr sz="4400">
                <a:latin typeface="+mj-lt"/>
                <a:ea typeface="+mj-ea"/>
                <a:cs typeface="+mj-cs"/>
              </a:defRPr>
            </a:lvl1pPr>
          </a:lstStyle>
          <a:p>
            <a:pPr>
              <a:lnSpc>
                <a:spcPct val="100000"/>
              </a:lnSpc>
            </a:pPr>
            <a:r>
              <a:rPr lang="en-US" sz="3200" b="1" dirty="0"/>
              <a:t>Instructions</a:t>
            </a:r>
            <a:br>
              <a:rPr lang="en-US" sz="3200" b="1" dirty="0"/>
            </a:br>
            <a:r>
              <a:rPr lang="en-US" sz="3200" b="1" dirty="0"/>
              <a:t>Hidden page and will not show in print</a:t>
            </a:r>
          </a:p>
        </p:txBody>
      </p:sp>
      <p:pic>
        <p:nvPicPr>
          <p:cNvPr id="3" name="Picture 17"/>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643118" y="3325910"/>
            <a:ext cx="1920252" cy="2498253"/>
          </a:xfrm>
          <a:prstGeom prst="rect">
            <a:avLst/>
          </a:prstGeom>
          <a:ln>
            <a:solidFill>
              <a:schemeClr val="tx2"/>
            </a:solidFill>
          </a:ln>
        </p:spPr>
      </p:pic>
      <p:pic>
        <p:nvPicPr>
          <p:cNvPr id="5" name="Picture 9"/>
          <p:cNvPicPr>
            <a:picLocks noChangeAspect="1"/>
          </p:cNvPicPr>
          <p:nvPr/>
        </p:nvPicPr>
        <p:blipFill>
          <a:blip r:embed="rId5"/>
          <a:stretch>
            <a:fillRect/>
          </a:stretch>
        </p:blipFill>
        <p:spPr>
          <a:xfrm>
            <a:off x="5443870" y="2165634"/>
            <a:ext cx="2198934" cy="850068"/>
          </a:xfrm>
          <a:prstGeom prst="rect">
            <a:avLst/>
          </a:prstGeom>
          <a:ln w="9525">
            <a:solidFill>
              <a:schemeClr val="tx2"/>
            </a:solidFill>
          </a:ln>
        </p:spPr>
      </p:pic>
      <p:sp>
        <p:nvSpPr>
          <p:cNvPr id="8" name="&quot;Not Allowed&quot; Symbol 37"/>
          <p:cNvSpPr/>
          <p:nvPr/>
        </p:nvSpPr>
        <p:spPr>
          <a:xfrm>
            <a:off x="5489749" y="2427713"/>
            <a:ext cx="185537" cy="185537"/>
          </a:xfrm>
          <a:prstGeom prst="noSmoking">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25"/>
              </a:lnSpc>
            </a:pPr>
            <a:endParaRPr lang="en-US" sz="1000" dirty="0">
              <a:solidFill>
                <a:schemeClr val="tx1"/>
              </a:solidFill>
            </a:endParaRPr>
          </a:p>
        </p:txBody>
      </p:sp>
      <p:sp>
        <p:nvSpPr>
          <p:cNvPr id="9" name="&quot;Not Allowed&quot; Symbol 38"/>
          <p:cNvSpPr/>
          <p:nvPr/>
        </p:nvSpPr>
        <p:spPr>
          <a:xfrm>
            <a:off x="5723119" y="2427713"/>
            <a:ext cx="185537" cy="185537"/>
          </a:xfrm>
          <a:prstGeom prst="noSmoking">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25"/>
              </a:lnSpc>
            </a:pPr>
            <a:endParaRPr lang="en-US" sz="1000" dirty="0">
              <a:solidFill>
                <a:schemeClr val="tx1"/>
              </a:solidFill>
            </a:endParaRPr>
          </a:p>
        </p:txBody>
      </p:sp>
      <p:sp>
        <p:nvSpPr>
          <p:cNvPr id="10" name="textruta 5"/>
          <p:cNvSpPr txBox="1"/>
          <p:nvPr/>
        </p:nvSpPr>
        <p:spPr>
          <a:xfrm>
            <a:off x="4633112" y="1580697"/>
            <a:ext cx="1242853" cy="494643"/>
          </a:xfrm>
          <a:prstGeom prst="rect">
            <a:avLst/>
          </a:prstGeom>
          <a:noFill/>
        </p:spPr>
        <p:txBody>
          <a:bodyPr wrap="square" lIns="0" tIns="0" rIns="0" bIns="32659" rtlCol="0">
            <a:spAutoFit/>
          </a:bodyPr>
          <a:lstStyle/>
          <a:p>
            <a:r>
              <a:rPr lang="en-US" sz="1000" dirty="0"/>
              <a:t>To change format and use bullets </a:t>
            </a:r>
            <a:r>
              <a:rPr lang="en-US" sz="1000" b="1" dirty="0"/>
              <a:t>do not</a:t>
            </a:r>
            <a:r>
              <a:rPr lang="en-US" sz="1000" dirty="0"/>
              <a:t> use these functions!</a:t>
            </a:r>
          </a:p>
        </p:txBody>
      </p:sp>
      <p:sp>
        <p:nvSpPr>
          <p:cNvPr id="11" name="textruta 8"/>
          <p:cNvSpPr txBox="1"/>
          <p:nvPr/>
        </p:nvSpPr>
        <p:spPr>
          <a:xfrm>
            <a:off x="5967528" y="1534933"/>
            <a:ext cx="1242853" cy="494643"/>
          </a:xfrm>
          <a:prstGeom prst="rect">
            <a:avLst/>
          </a:prstGeom>
          <a:noFill/>
        </p:spPr>
        <p:txBody>
          <a:bodyPr wrap="square" lIns="0" tIns="0" rIns="0" bIns="32659" rtlCol="0">
            <a:spAutoFit/>
          </a:bodyPr>
          <a:lstStyle/>
          <a:p>
            <a:r>
              <a:rPr lang="en-US" sz="1000" dirty="0"/>
              <a:t>To change format and/or to use </a:t>
            </a:r>
            <a:r>
              <a:rPr lang="en-US" sz="1000" b="1" dirty="0"/>
              <a:t>bullets</a:t>
            </a:r>
            <a:r>
              <a:rPr lang="en-US" sz="1000" dirty="0"/>
              <a:t>, change the level here.</a:t>
            </a:r>
          </a:p>
        </p:txBody>
      </p:sp>
      <p:sp>
        <p:nvSpPr>
          <p:cNvPr id="26" name="Rectangle 78"/>
          <p:cNvSpPr/>
          <p:nvPr/>
        </p:nvSpPr>
        <p:spPr>
          <a:xfrm>
            <a:off x="1899454" y="3288863"/>
            <a:ext cx="2022780" cy="494643"/>
          </a:xfrm>
          <a:prstGeom prst="rect">
            <a:avLst/>
          </a:prstGeom>
          <a:noFill/>
        </p:spPr>
        <p:txBody>
          <a:bodyPr wrap="square" lIns="0" tIns="0" rIns="0" bIns="32659" rtlCol="0">
            <a:spAutoFit/>
          </a:bodyPr>
          <a:lstStyle/>
          <a:p>
            <a:r>
              <a:rPr lang="en-US" sz="1000" dirty="0"/>
              <a:t>To import slides from another presentation with another template, use </a:t>
            </a:r>
            <a:r>
              <a:rPr lang="en-US" sz="1000" b="1" dirty="0"/>
              <a:t>New Slide/Reuse Slides</a:t>
            </a:r>
            <a:r>
              <a:rPr lang="en-US" sz="1000" dirty="0"/>
              <a:t>.</a:t>
            </a:r>
          </a:p>
        </p:txBody>
      </p:sp>
      <p:sp>
        <p:nvSpPr>
          <p:cNvPr id="27" name="Rectangle 65"/>
          <p:cNvSpPr/>
          <p:nvPr/>
        </p:nvSpPr>
        <p:spPr>
          <a:xfrm>
            <a:off x="4121201" y="3319615"/>
            <a:ext cx="1556329" cy="494643"/>
          </a:xfrm>
          <a:prstGeom prst="rect">
            <a:avLst/>
          </a:prstGeom>
          <a:noFill/>
        </p:spPr>
        <p:txBody>
          <a:bodyPr wrap="square" lIns="0" tIns="0" rIns="0" bIns="32659" rtlCol="0">
            <a:spAutoFit/>
          </a:bodyPr>
          <a:lstStyle/>
          <a:p>
            <a:r>
              <a:rPr lang="en-US" sz="1000" dirty="0"/>
              <a:t>Browse to the chosen presentation, and mark the slide(s) you want to reuse.</a:t>
            </a:r>
          </a:p>
        </p:txBody>
      </p:sp>
      <p:sp>
        <p:nvSpPr>
          <p:cNvPr id="31" name="Rectangle 81"/>
          <p:cNvSpPr/>
          <p:nvPr/>
        </p:nvSpPr>
        <p:spPr>
          <a:xfrm>
            <a:off x="4140123" y="5226722"/>
            <a:ext cx="1387205" cy="648531"/>
          </a:xfrm>
          <a:prstGeom prst="rect">
            <a:avLst/>
          </a:prstGeom>
          <a:noFill/>
        </p:spPr>
        <p:txBody>
          <a:bodyPr wrap="square" lIns="0" tIns="0" rIns="0" bIns="32659" rtlCol="0">
            <a:spAutoFit/>
          </a:bodyPr>
          <a:lstStyle/>
          <a:p>
            <a:r>
              <a:rPr lang="en-US" sz="1000" b="1" dirty="0"/>
              <a:t>Do not use </a:t>
            </a:r>
            <a:r>
              <a:rPr lang="en-US" sz="1000" dirty="0"/>
              <a:t>Keep source formatting. If you do the slides will be imported , with the old format.</a:t>
            </a:r>
          </a:p>
        </p:txBody>
      </p:sp>
      <p:cxnSp>
        <p:nvCxnSpPr>
          <p:cNvPr id="40" name="Connector: Elbow 36">
            <a:extLst>
              <a:ext uri="{FF2B5EF4-FFF2-40B4-BE49-F238E27FC236}">
                <a16:creationId xmlns:a16="http://schemas.microsoft.com/office/drawing/2014/main" id="{C2B83AC9-0956-4B42-8D98-1484DB8040B3}"/>
              </a:ext>
            </a:extLst>
          </p:cNvPr>
          <p:cNvCxnSpPr>
            <a:cxnSpLocks/>
            <a:stCxn id="5" idx="1"/>
            <a:endCxn id="10" idx="1"/>
          </p:cNvCxnSpPr>
          <p:nvPr/>
        </p:nvCxnSpPr>
        <p:spPr>
          <a:xfrm rot="10800000">
            <a:off x="4633112" y="1828020"/>
            <a:ext cx="810758" cy="762649"/>
          </a:xfrm>
          <a:prstGeom prst="bentConnector3">
            <a:avLst>
              <a:gd name="adj1" fmla="val 128196"/>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1" name="Connector: Elbow 40">
            <a:extLst>
              <a:ext uri="{FF2B5EF4-FFF2-40B4-BE49-F238E27FC236}">
                <a16:creationId xmlns:a16="http://schemas.microsoft.com/office/drawing/2014/main" id="{AE8CD12C-FA5A-4D99-802C-7BD01C41BD88}"/>
              </a:ext>
            </a:extLst>
          </p:cNvPr>
          <p:cNvCxnSpPr>
            <a:cxnSpLocks/>
            <a:stCxn id="50" idx="6"/>
            <a:endCxn id="11" idx="3"/>
          </p:cNvCxnSpPr>
          <p:nvPr/>
        </p:nvCxnSpPr>
        <p:spPr>
          <a:xfrm flipV="1">
            <a:off x="6367951" y="1782255"/>
            <a:ext cx="842430" cy="731866"/>
          </a:xfrm>
          <a:prstGeom prst="bentConnector3">
            <a:avLst>
              <a:gd name="adj1" fmla="val 127136"/>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7" name="Connector: Elbow 68">
            <a:extLst>
              <a:ext uri="{FF2B5EF4-FFF2-40B4-BE49-F238E27FC236}">
                <a16:creationId xmlns:a16="http://schemas.microsoft.com/office/drawing/2014/main" id="{24BC3B73-E0F0-4C1A-ABB2-18E4789A5663}"/>
              </a:ext>
            </a:extLst>
          </p:cNvPr>
          <p:cNvCxnSpPr>
            <a:cxnSpLocks/>
            <a:endCxn id="26" idx="2"/>
          </p:cNvCxnSpPr>
          <p:nvPr/>
        </p:nvCxnSpPr>
        <p:spPr>
          <a:xfrm rot="5400000" flipH="1" flipV="1">
            <a:off x="1796774" y="4627169"/>
            <a:ext cx="1957732" cy="270408"/>
          </a:xfrm>
          <a:prstGeom prst="bentConnector3">
            <a:avLst>
              <a:gd name="adj1" fmla="val 50000"/>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8" name="Connector: Elbow 93">
            <a:extLst>
              <a:ext uri="{FF2B5EF4-FFF2-40B4-BE49-F238E27FC236}">
                <a16:creationId xmlns:a16="http://schemas.microsoft.com/office/drawing/2014/main" id="{640954DB-9E4F-4C71-8C81-907DF4656F04}"/>
              </a:ext>
            </a:extLst>
          </p:cNvPr>
          <p:cNvCxnSpPr>
            <a:cxnSpLocks/>
            <a:endCxn id="79" idx="1"/>
          </p:cNvCxnSpPr>
          <p:nvPr/>
        </p:nvCxnSpPr>
        <p:spPr>
          <a:xfrm rot="16200000" flipH="1">
            <a:off x="4771756" y="4122798"/>
            <a:ext cx="1069426" cy="814209"/>
          </a:xfrm>
          <a:prstGeom prst="bentConnector2">
            <a:avLst/>
          </a:prstGeom>
          <a:ln w="19050">
            <a:solidFill>
              <a:schemeClr val="tx2"/>
            </a:solidFill>
          </a:ln>
        </p:spPr>
        <p:style>
          <a:lnRef idx="1">
            <a:schemeClr val="accent6"/>
          </a:lnRef>
          <a:fillRef idx="0">
            <a:schemeClr val="accent6"/>
          </a:fillRef>
          <a:effectRef idx="0">
            <a:schemeClr val="accent6"/>
          </a:effectRef>
          <a:fontRef idx="minor">
            <a:schemeClr val="tx1"/>
          </a:fontRef>
        </p:style>
      </p:cxnSp>
      <p:cxnSp>
        <p:nvCxnSpPr>
          <p:cNvPr id="49" name="Connector: Elbow 95">
            <a:extLst>
              <a:ext uri="{FF2B5EF4-FFF2-40B4-BE49-F238E27FC236}">
                <a16:creationId xmlns:a16="http://schemas.microsoft.com/office/drawing/2014/main" id="{BE192FFF-376F-482A-B8C3-42445D7B3921}"/>
              </a:ext>
            </a:extLst>
          </p:cNvPr>
          <p:cNvCxnSpPr>
            <a:cxnSpLocks/>
            <a:stCxn id="27" idx="2"/>
            <a:endCxn id="78" idx="1"/>
          </p:cNvCxnSpPr>
          <p:nvPr/>
        </p:nvCxnSpPr>
        <p:spPr>
          <a:xfrm rot="16200000" flipH="1">
            <a:off x="5602348" y="3111275"/>
            <a:ext cx="425403" cy="1831368"/>
          </a:xfrm>
          <a:prstGeom prst="bentConnector2">
            <a:avLst/>
          </a:prstGeom>
          <a:ln w="19050">
            <a:solidFill>
              <a:schemeClr val="tx2"/>
            </a:solidFill>
          </a:ln>
        </p:spPr>
        <p:style>
          <a:lnRef idx="1">
            <a:schemeClr val="accent6"/>
          </a:lnRef>
          <a:fillRef idx="0">
            <a:schemeClr val="accent6"/>
          </a:fillRef>
          <a:effectRef idx="0">
            <a:schemeClr val="accent6"/>
          </a:effectRef>
          <a:fontRef idx="minor">
            <a:schemeClr val="tx1"/>
          </a:fontRef>
        </p:style>
      </p:cxnSp>
      <p:sp>
        <p:nvSpPr>
          <p:cNvPr id="50" name="Oval 4">
            <a:extLst>
              <a:ext uri="{FF2B5EF4-FFF2-40B4-BE49-F238E27FC236}">
                <a16:creationId xmlns:a16="http://schemas.microsoft.com/office/drawing/2014/main" id="{7E996D23-FFA2-40FE-B89A-48BD0C436E43}"/>
              </a:ext>
            </a:extLst>
          </p:cNvPr>
          <p:cNvSpPr/>
          <p:nvPr/>
        </p:nvSpPr>
        <p:spPr>
          <a:xfrm>
            <a:off x="5938792" y="2299541"/>
            <a:ext cx="429159" cy="429159"/>
          </a:xfrm>
          <a:prstGeom prst="ellipse">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75" name="Rectangle: Rounded Corners 66">
            <a:extLst>
              <a:ext uri="{FF2B5EF4-FFF2-40B4-BE49-F238E27FC236}">
                <a16:creationId xmlns:a16="http://schemas.microsoft.com/office/drawing/2014/main" id="{90D247B8-97C8-4A5C-AE18-88A66DF51E65}"/>
              </a:ext>
            </a:extLst>
          </p:cNvPr>
          <p:cNvSpPr/>
          <p:nvPr/>
        </p:nvSpPr>
        <p:spPr>
          <a:xfrm>
            <a:off x="1898564" y="5666882"/>
            <a:ext cx="741872" cy="130585"/>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25"/>
              </a:lnSpc>
            </a:pPr>
            <a:endParaRPr lang="en-US" sz="1000" dirty="0" err="1"/>
          </a:p>
        </p:txBody>
      </p:sp>
      <p:sp>
        <p:nvSpPr>
          <p:cNvPr id="77" name="Rectangle: Rounded Corners 71">
            <a:extLst>
              <a:ext uri="{FF2B5EF4-FFF2-40B4-BE49-F238E27FC236}">
                <a16:creationId xmlns:a16="http://schemas.microsoft.com/office/drawing/2014/main" id="{3CA8B3E8-74CF-42EB-8D25-8237B63F9F0C}"/>
              </a:ext>
            </a:extLst>
          </p:cNvPr>
          <p:cNvSpPr/>
          <p:nvPr/>
        </p:nvSpPr>
        <p:spPr>
          <a:xfrm>
            <a:off x="5669423" y="5660466"/>
            <a:ext cx="963691" cy="137001"/>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25"/>
              </a:lnSpc>
            </a:pPr>
            <a:endParaRPr lang="en-US" sz="1000" dirty="0" err="1"/>
          </a:p>
        </p:txBody>
      </p:sp>
      <p:sp>
        <p:nvSpPr>
          <p:cNvPr id="78" name="Rectangle: Rounded Corners 85">
            <a:extLst>
              <a:ext uri="{FF2B5EF4-FFF2-40B4-BE49-F238E27FC236}">
                <a16:creationId xmlns:a16="http://schemas.microsoft.com/office/drawing/2014/main" id="{47D11CB3-98EC-4EFE-B5B7-209506C2B64F}"/>
              </a:ext>
            </a:extLst>
          </p:cNvPr>
          <p:cNvSpPr/>
          <p:nvPr/>
        </p:nvSpPr>
        <p:spPr>
          <a:xfrm>
            <a:off x="6730733" y="4179338"/>
            <a:ext cx="534673" cy="120645"/>
          </a:xfrm>
          <a:prstGeom prst="roundRect">
            <a:avLst>
              <a:gd name="adj" fmla="val 7178"/>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25"/>
              </a:lnSpc>
            </a:pPr>
            <a:endParaRPr lang="en-US" sz="1000" dirty="0" err="1"/>
          </a:p>
        </p:txBody>
      </p:sp>
      <p:sp>
        <p:nvSpPr>
          <p:cNvPr id="79" name="Rectangle: Rounded Corners 91">
            <a:extLst>
              <a:ext uri="{FF2B5EF4-FFF2-40B4-BE49-F238E27FC236}">
                <a16:creationId xmlns:a16="http://schemas.microsoft.com/office/drawing/2014/main" id="{7005C473-76E7-4531-A4D4-F22C4CB5ED30}"/>
              </a:ext>
            </a:extLst>
          </p:cNvPr>
          <p:cNvSpPr/>
          <p:nvPr/>
        </p:nvSpPr>
        <p:spPr>
          <a:xfrm>
            <a:off x="5713574" y="4510947"/>
            <a:ext cx="1379824" cy="1107337"/>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25"/>
              </a:lnSpc>
            </a:pPr>
            <a:endParaRPr lang="en-US" sz="1000" dirty="0" err="1"/>
          </a:p>
        </p:txBody>
      </p:sp>
      <p:cxnSp>
        <p:nvCxnSpPr>
          <p:cNvPr id="82" name="Connector: Elbow 99">
            <a:extLst>
              <a:ext uri="{FF2B5EF4-FFF2-40B4-BE49-F238E27FC236}">
                <a16:creationId xmlns:a16="http://schemas.microsoft.com/office/drawing/2014/main" id="{1B4ADE8C-361D-428E-B8EA-676A45DDD6B3}"/>
              </a:ext>
            </a:extLst>
          </p:cNvPr>
          <p:cNvCxnSpPr>
            <a:cxnSpLocks/>
            <a:endCxn id="77" idx="1"/>
          </p:cNvCxnSpPr>
          <p:nvPr/>
        </p:nvCxnSpPr>
        <p:spPr>
          <a:xfrm>
            <a:off x="5443870" y="5618284"/>
            <a:ext cx="225553" cy="110683"/>
          </a:xfrm>
          <a:prstGeom prst="bentConnector3">
            <a:avLst>
              <a:gd name="adj1" fmla="val 50000"/>
            </a:avLst>
          </a:prstGeom>
          <a:ln w="19050">
            <a:solidFill>
              <a:schemeClr val="tx2"/>
            </a:solidFill>
          </a:ln>
        </p:spPr>
        <p:style>
          <a:lnRef idx="1">
            <a:schemeClr val="accent6"/>
          </a:lnRef>
          <a:fillRef idx="0">
            <a:schemeClr val="accent6"/>
          </a:fillRef>
          <a:effectRef idx="0">
            <a:schemeClr val="accent6"/>
          </a:effectRef>
          <a:fontRef idx="minor">
            <a:schemeClr val="tx1"/>
          </a:fontRef>
        </p:style>
      </p:cxnSp>
      <p:pic>
        <p:nvPicPr>
          <p:cNvPr id="6" name="Bildobjekt 5">
            <a:extLst>
              <a:ext uri="{FF2B5EF4-FFF2-40B4-BE49-F238E27FC236}">
                <a16:creationId xmlns:a16="http://schemas.microsoft.com/office/drawing/2014/main" id="{3D928552-B827-44F8-B579-E6981139025B}"/>
              </a:ext>
            </a:extLst>
          </p:cNvPr>
          <p:cNvPicPr>
            <a:picLocks noChangeAspect="1"/>
          </p:cNvPicPr>
          <p:nvPr/>
        </p:nvPicPr>
        <p:blipFill>
          <a:blip r:embed="rId6"/>
          <a:stretch>
            <a:fillRect/>
          </a:stretch>
        </p:blipFill>
        <p:spPr>
          <a:xfrm>
            <a:off x="1795736" y="1536442"/>
            <a:ext cx="1194038" cy="1231352"/>
          </a:xfrm>
          <a:prstGeom prst="rect">
            <a:avLst/>
          </a:prstGeom>
          <a:ln>
            <a:solidFill>
              <a:schemeClr val="accent1"/>
            </a:solidFill>
          </a:ln>
        </p:spPr>
      </p:pic>
      <p:sp>
        <p:nvSpPr>
          <p:cNvPr id="39" name="textruta 5">
            <a:extLst>
              <a:ext uri="{FF2B5EF4-FFF2-40B4-BE49-F238E27FC236}">
                <a16:creationId xmlns:a16="http://schemas.microsoft.com/office/drawing/2014/main" id="{9271AEDD-1BA8-47BD-80E3-E856BF884F8B}"/>
              </a:ext>
            </a:extLst>
          </p:cNvPr>
          <p:cNvSpPr txBox="1"/>
          <p:nvPr/>
        </p:nvSpPr>
        <p:spPr>
          <a:xfrm>
            <a:off x="2866601" y="2288526"/>
            <a:ext cx="1242853" cy="494643"/>
          </a:xfrm>
          <a:prstGeom prst="rect">
            <a:avLst/>
          </a:prstGeom>
          <a:solidFill>
            <a:schemeClr val="bg1"/>
          </a:solidFill>
        </p:spPr>
        <p:txBody>
          <a:bodyPr wrap="square" lIns="0" tIns="0" rIns="0" bIns="32659" rtlCol="0">
            <a:spAutoFit/>
          </a:bodyPr>
          <a:lstStyle/>
          <a:p>
            <a:r>
              <a:rPr lang="en-US" sz="1000" dirty="0"/>
              <a:t>The five different level of formats in the text placeholders</a:t>
            </a:r>
          </a:p>
        </p:txBody>
      </p:sp>
      <p:sp>
        <p:nvSpPr>
          <p:cNvPr id="52" name="Rectangle 81">
            <a:extLst>
              <a:ext uri="{FF2B5EF4-FFF2-40B4-BE49-F238E27FC236}">
                <a16:creationId xmlns:a16="http://schemas.microsoft.com/office/drawing/2014/main" id="{786C47BB-55EF-4DE5-AD8F-86D01E94884D}"/>
              </a:ext>
            </a:extLst>
          </p:cNvPr>
          <p:cNvSpPr/>
          <p:nvPr/>
        </p:nvSpPr>
        <p:spPr>
          <a:xfrm>
            <a:off x="8045275" y="1582801"/>
            <a:ext cx="3175175" cy="494643"/>
          </a:xfrm>
          <a:prstGeom prst="rect">
            <a:avLst/>
          </a:prstGeom>
          <a:noFill/>
        </p:spPr>
        <p:txBody>
          <a:bodyPr wrap="square" lIns="0" tIns="0" rIns="0" bIns="32659" rtlCol="0">
            <a:spAutoFit/>
          </a:bodyPr>
          <a:lstStyle/>
          <a:p>
            <a:r>
              <a:rPr lang="en-US" sz="1000" b="1" dirty="0"/>
              <a:t>Quote Slide - </a:t>
            </a:r>
            <a:r>
              <a:rPr lang="en-US" sz="1000" dirty="0"/>
              <a:t>Keep the text to a maximum of 3 rows and body text to a maximum of 2 rows.  To insert body text press Tab or Increase List Level. </a:t>
            </a:r>
          </a:p>
        </p:txBody>
      </p:sp>
      <p:pic>
        <p:nvPicPr>
          <p:cNvPr id="12" name="Bildobjekt 11">
            <a:extLst>
              <a:ext uri="{FF2B5EF4-FFF2-40B4-BE49-F238E27FC236}">
                <a16:creationId xmlns:a16="http://schemas.microsoft.com/office/drawing/2014/main" id="{6252E6CB-672C-4898-A92E-16C75CE48264}"/>
              </a:ext>
            </a:extLst>
          </p:cNvPr>
          <p:cNvPicPr>
            <a:picLocks noChangeAspect="1"/>
          </p:cNvPicPr>
          <p:nvPr/>
        </p:nvPicPr>
        <p:blipFill>
          <a:blip r:embed="rId7"/>
          <a:stretch>
            <a:fillRect/>
          </a:stretch>
        </p:blipFill>
        <p:spPr>
          <a:xfrm>
            <a:off x="8043227" y="2291897"/>
            <a:ext cx="3375849" cy="1898257"/>
          </a:xfrm>
          <a:prstGeom prst="rect">
            <a:avLst/>
          </a:prstGeom>
        </p:spPr>
      </p:pic>
      <p:pic>
        <p:nvPicPr>
          <p:cNvPr id="54" name="Picture 9">
            <a:extLst>
              <a:ext uri="{FF2B5EF4-FFF2-40B4-BE49-F238E27FC236}">
                <a16:creationId xmlns:a16="http://schemas.microsoft.com/office/drawing/2014/main" id="{584F9C52-B170-42AE-82B0-2D7C3D24B30E}"/>
              </a:ext>
            </a:extLst>
          </p:cNvPr>
          <p:cNvPicPr>
            <a:picLocks noChangeAspect="1"/>
          </p:cNvPicPr>
          <p:nvPr/>
        </p:nvPicPr>
        <p:blipFill rotWithShape="1">
          <a:blip r:embed="rId5"/>
          <a:srcRect l="24551" t="27004" r="58760" b="42166"/>
          <a:stretch/>
        </p:blipFill>
        <p:spPr>
          <a:xfrm>
            <a:off x="10125729" y="1907571"/>
            <a:ext cx="366986" cy="262079"/>
          </a:xfrm>
          <a:prstGeom prst="rect">
            <a:avLst/>
          </a:prstGeom>
          <a:ln w="9525">
            <a:solidFill>
              <a:schemeClr val="tx2"/>
            </a:solidFill>
          </a:ln>
        </p:spPr>
      </p:pic>
      <p:sp>
        <p:nvSpPr>
          <p:cNvPr id="30" name="Rectangle 81">
            <a:extLst>
              <a:ext uri="{FF2B5EF4-FFF2-40B4-BE49-F238E27FC236}">
                <a16:creationId xmlns:a16="http://schemas.microsoft.com/office/drawing/2014/main" id="{1872CFC4-6486-448F-9EF9-BC9247734885}"/>
              </a:ext>
            </a:extLst>
          </p:cNvPr>
          <p:cNvSpPr/>
          <p:nvPr/>
        </p:nvSpPr>
        <p:spPr>
          <a:xfrm>
            <a:off x="8045275" y="4404607"/>
            <a:ext cx="3175175" cy="940919"/>
          </a:xfrm>
          <a:prstGeom prst="rect">
            <a:avLst/>
          </a:prstGeom>
          <a:noFill/>
        </p:spPr>
        <p:txBody>
          <a:bodyPr wrap="square" lIns="0" tIns="0" rIns="0" bIns="32659" rtlCol="0">
            <a:spAutoFit/>
          </a:bodyPr>
          <a:lstStyle/>
          <a:p>
            <a:r>
              <a:rPr lang="en-US" sz="1000" b="1" dirty="0"/>
              <a:t>Change background - </a:t>
            </a:r>
            <a:r>
              <a:rPr lang="en-US" sz="1000" dirty="0"/>
              <a:t>Right click on the background and choose Format Background to change background color.</a:t>
            </a:r>
          </a:p>
          <a:p>
            <a:pPr>
              <a:spcBef>
                <a:spcPts val="600"/>
              </a:spcBef>
            </a:pPr>
            <a:r>
              <a:rPr lang="en-US" sz="800" dirty="0"/>
              <a:t>Instructions are placed on the template </a:t>
            </a:r>
            <a:br>
              <a:rPr lang="en-US" sz="800" dirty="0"/>
            </a:br>
            <a:r>
              <a:rPr lang="en-US" sz="800" dirty="0"/>
              <a:t>slides that can/should be changed. </a:t>
            </a:r>
            <a:br>
              <a:rPr lang="en-US" sz="800" dirty="0"/>
            </a:br>
            <a:r>
              <a:rPr lang="en-US" sz="800" dirty="0"/>
              <a:t>To see the instructions, zoom out.</a:t>
            </a:r>
          </a:p>
        </p:txBody>
      </p:sp>
      <p:pic>
        <p:nvPicPr>
          <p:cNvPr id="4" name="Picture 3">
            <a:extLst>
              <a:ext uri="{FF2B5EF4-FFF2-40B4-BE49-F238E27FC236}">
                <a16:creationId xmlns:a16="http://schemas.microsoft.com/office/drawing/2014/main" id="{60C2212A-7BE1-4469-9676-5C9678E71F6E}"/>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9885715" y="4822066"/>
            <a:ext cx="1533361" cy="975401"/>
          </a:xfrm>
          <a:prstGeom prst="rect">
            <a:avLst/>
          </a:prstGeom>
        </p:spPr>
      </p:pic>
      <p:sp>
        <p:nvSpPr>
          <p:cNvPr id="33" name="Rectangle: Rounded Corners 85">
            <a:extLst>
              <a:ext uri="{FF2B5EF4-FFF2-40B4-BE49-F238E27FC236}">
                <a16:creationId xmlns:a16="http://schemas.microsoft.com/office/drawing/2014/main" id="{AD0D2135-810F-495F-971E-C0142AE7F24B}"/>
              </a:ext>
            </a:extLst>
          </p:cNvPr>
          <p:cNvSpPr/>
          <p:nvPr/>
        </p:nvSpPr>
        <p:spPr>
          <a:xfrm>
            <a:off x="9885715" y="4860165"/>
            <a:ext cx="991835" cy="120645"/>
          </a:xfrm>
          <a:prstGeom prst="roundRect">
            <a:avLst>
              <a:gd name="adj" fmla="val 7178"/>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25"/>
              </a:lnSpc>
            </a:pPr>
            <a:endParaRPr lang="en-US" sz="1000" dirty="0" err="1"/>
          </a:p>
        </p:txBody>
      </p:sp>
      <p:cxnSp>
        <p:nvCxnSpPr>
          <p:cNvPr id="16" name="Straight Connector 15">
            <a:extLst>
              <a:ext uri="{FF2B5EF4-FFF2-40B4-BE49-F238E27FC236}">
                <a16:creationId xmlns:a16="http://schemas.microsoft.com/office/drawing/2014/main" id="{55577C95-CCDB-47FB-8E67-722EC1339E9F}"/>
              </a:ext>
            </a:extLst>
          </p:cNvPr>
          <p:cNvCxnSpPr>
            <a:cxnSpLocks/>
          </p:cNvCxnSpPr>
          <p:nvPr/>
        </p:nvCxnSpPr>
        <p:spPr>
          <a:xfrm>
            <a:off x="9648825" y="4922959"/>
            <a:ext cx="23689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00377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882C8-0AB4-4EFE-B5A2-FA8541D0518A}"/>
              </a:ext>
            </a:extLst>
          </p:cNvPr>
          <p:cNvSpPr>
            <a:spLocks noGrp="1"/>
          </p:cNvSpPr>
          <p:nvPr>
            <p:ph type="ctrTitle"/>
          </p:nvPr>
        </p:nvSpPr>
        <p:spPr/>
        <p:txBody>
          <a:bodyPr/>
          <a:lstStyle/>
          <a:p>
            <a:r>
              <a:rPr lang="en-US" dirty="0" err="1"/>
              <a:t>Tillväxt</a:t>
            </a:r>
            <a:r>
              <a:rPr lang="en-US" dirty="0"/>
              <a:t>, ranking </a:t>
            </a:r>
            <a:r>
              <a:rPr lang="en-US" dirty="0" err="1"/>
              <a:t>och</a:t>
            </a:r>
            <a:r>
              <a:rPr lang="en-US" dirty="0"/>
              <a:t> </a:t>
            </a:r>
            <a:r>
              <a:rPr lang="en-US" dirty="0" err="1"/>
              <a:t>konjunktur</a:t>
            </a:r>
            <a:endParaRPr lang="en-US" dirty="0"/>
          </a:p>
        </p:txBody>
      </p:sp>
      <p:sp>
        <p:nvSpPr>
          <p:cNvPr id="3" name="Subtitle 2">
            <a:extLst>
              <a:ext uri="{FF2B5EF4-FFF2-40B4-BE49-F238E27FC236}">
                <a16:creationId xmlns:a16="http://schemas.microsoft.com/office/drawing/2014/main" id="{6FC3F8CE-10AE-4B06-A058-701FA1425F4B}"/>
              </a:ext>
            </a:extLst>
          </p:cNvPr>
          <p:cNvSpPr>
            <a:spLocks noGrp="1"/>
          </p:cNvSpPr>
          <p:nvPr>
            <p:ph type="subTitle" idx="1"/>
          </p:nvPr>
        </p:nvSpPr>
        <p:spPr/>
        <p:txBody>
          <a:bodyPr/>
          <a:lstStyle/>
          <a:p>
            <a:r>
              <a:rPr lang="en-US" dirty="0"/>
              <a:t>Birgitta Holmström, </a:t>
            </a:r>
            <a:r>
              <a:rPr lang="en-US" dirty="0" err="1"/>
              <a:t>företagsetableringslots</a:t>
            </a:r>
            <a:endParaRPr lang="en-US" dirty="0"/>
          </a:p>
          <a:p>
            <a:r>
              <a:rPr lang="en-US" dirty="0"/>
              <a:t>SBR/Invest Stockholm</a:t>
            </a:r>
          </a:p>
        </p:txBody>
      </p:sp>
      <p:sp>
        <p:nvSpPr>
          <p:cNvPr id="4" name="Text Placeholder 3">
            <a:extLst>
              <a:ext uri="{FF2B5EF4-FFF2-40B4-BE49-F238E27FC236}">
                <a16:creationId xmlns:a16="http://schemas.microsoft.com/office/drawing/2014/main" id="{BCCC145C-C1C4-4DF0-B1ED-5863960F92B8}"/>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13022397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F2CD4F-440E-44F4-81A1-42CFF8F088B7}"/>
              </a:ext>
            </a:extLst>
          </p:cNvPr>
          <p:cNvSpPr>
            <a:spLocks noGrp="1"/>
          </p:cNvSpPr>
          <p:nvPr>
            <p:ph idx="1"/>
          </p:nvPr>
        </p:nvSpPr>
        <p:spPr/>
        <p:txBody>
          <a:bodyPr/>
          <a:lstStyle/>
          <a:p>
            <a:r>
              <a:rPr lang="en-US" dirty="0" err="1"/>
              <a:t>Årlig</a:t>
            </a:r>
            <a:r>
              <a:rPr lang="en-US" dirty="0"/>
              <a:t> – </a:t>
            </a:r>
            <a:r>
              <a:rPr lang="en-US" dirty="0" err="1"/>
              <a:t>staden</a:t>
            </a:r>
            <a:r>
              <a:rPr lang="en-US" dirty="0"/>
              <a:t> </a:t>
            </a:r>
            <a:r>
              <a:rPr lang="en-US" dirty="0" err="1"/>
              <a:t>i</a:t>
            </a:r>
            <a:r>
              <a:rPr lang="en-US" dirty="0"/>
              <a:t> </a:t>
            </a:r>
            <a:r>
              <a:rPr lang="en-US" dirty="0" err="1"/>
              <a:t>helhet</a:t>
            </a:r>
            <a:r>
              <a:rPr lang="en-US" dirty="0"/>
              <a:t> </a:t>
            </a:r>
            <a:r>
              <a:rPr lang="en-US" dirty="0" err="1"/>
              <a:t>och</a:t>
            </a:r>
            <a:r>
              <a:rPr lang="en-US" dirty="0"/>
              <a:t> </a:t>
            </a:r>
            <a:r>
              <a:rPr lang="en-US" dirty="0" err="1"/>
              <a:t>stadsdelarna</a:t>
            </a:r>
            <a:endParaRPr lang="en-US" dirty="0"/>
          </a:p>
          <a:p>
            <a:r>
              <a:rPr lang="en-US" dirty="0" err="1"/>
              <a:t>För</a:t>
            </a:r>
            <a:r>
              <a:rPr lang="en-US" dirty="0"/>
              <a:t> </a:t>
            </a:r>
            <a:r>
              <a:rPr lang="en-US" dirty="0" err="1"/>
              <a:t>att</a:t>
            </a:r>
            <a:r>
              <a:rPr lang="en-US" dirty="0"/>
              <a:t> </a:t>
            </a:r>
            <a:r>
              <a:rPr lang="en-US" dirty="0" err="1"/>
              <a:t>bistå</a:t>
            </a:r>
            <a:r>
              <a:rPr lang="en-US" dirty="0"/>
              <a:t> med </a:t>
            </a:r>
            <a:r>
              <a:rPr lang="en-US" dirty="0" err="1"/>
              <a:t>arbetet</a:t>
            </a:r>
            <a:r>
              <a:rPr lang="en-US" dirty="0"/>
              <a:t> </a:t>
            </a:r>
            <a:r>
              <a:rPr lang="en-US" dirty="0" err="1"/>
              <a:t>inom</a:t>
            </a:r>
            <a:r>
              <a:rPr lang="en-US" dirty="0"/>
              <a:t> </a:t>
            </a:r>
            <a:r>
              <a:rPr lang="en-US" dirty="0" err="1"/>
              <a:t>staden</a:t>
            </a:r>
            <a:r>
              <a:rPr lang="en-US" dirty="0"/>
              <a:t> </a:t>
            </a:r>
            <a:r>
              <a:rPr lang="en-US" dirty="0" err="1"/>
              <a:t>att</a:t>
            </a:r>
            <a:r>
              <a:rPr lang="en-US" dirty="0"/>
              <a:t> </a:t>
            </a:r>
            <a:r>
              <a:rPr lang="en-US" dirty="0" err="1"/>
              <a:t>verka</a:t>
            </a:r>
            <a:r>
              <a:rPr lang="en-US" dirty="0"/>
              <a:t> </a:t>
            </a:r>
            <a:r>
              <a:rPr lang="en-US" dirty="0" err="1"/>
              <a:t>för</a:t>
            </a:r>
            <a:r>
              <a:rPr lang="en-US" dirty="0"/>
              <a:t> </a:t>
            </a:r>
            <a:r>
              <a:rPr lang="en-US" dirty="0" err="1"/>
              <a:t>att</a:t>
            </a:r>
            <a:r>
              <a:rPr lang="en-US" dirty="0"/>
              <a:t> </a:t>
            </a:r>
            <a:r>
              <a:rPr lang="en-US" dirty="0" err="1"/>
              <a:t>kartlägga</a:t>
            </a:r>
            <a:r>
              <a:rPr lang="en-US" dirty="0"/>
              <a:t> </a:t>
            </a:r>
            <a:r>
              <a:rPr lang="en-US" dirty="0" err="1"/>
              <a:t>möjligheterna</a:t>
            </a:r>
            <a:r>
              <a:rPr lang="en-US" dirty="0"/>
              <a:t> </a:t>
            </a:r>
            <a:r>
              <a:rPr lang="en-US" dirty="0" err="1"/>
              <a:t>för</a:t>
            </a:r>
            <a:r>
              <a:rPr lang="en-US" dirty="0"/>
              <a:t> </a:t>
            </a:r>
            <a:r>
              <a:rPr lang="en-US" dirty="0" err="1"/>
              <a:t>ökad</a:t>
            </a:r>
            <a:r>
              <a:rPr lang="en-US" dirty="0"/>
              <a:t> </a:t>
            </a:r>
            <a:r>
              <a:rPr lang="en-US" dirty="0" err="1"/>
              <a:t>tillväxt</a:t>
            </a:r>
            <a:r>
              <a:rPr lang="en-US" dirty="0"/>
              <a:t> </a:t>
            </a:r>
            <a:r>
              <a:rPr lang="en-US" dirty="0" err="1"/>
              <a:t>inom</a:t>
            </a:r>
            <a:r>
              <a:rPr lang="en-US" dirty="0"/>
              <a:t> </a:t>
            </a:r>
            <a:r>
              <a:rPr lang="en-US" dirty="0" err="1"/>
              <a:t>stadsdelsområden</a:t>
            </a:r>
            <a:r>
              <a:rPr lang="en-US" dirty="0"/>
              <a:t>.</a:t>
            </a:r>
          </a:p>
          <a:p>
            <a:r>
              <a:rPr lang="en-US" dirty="0" err="1"/>
              <a:t>Intervjuer</a:t>
            </a:r>
            <a:r>
              <a:rPr lang="en-US" dirty="0"/>
              <a:t> med </a:t>
            </a:r>
            <a:r>
              <a:rPr lang="en-US" dirty="0" err="1"/>
              <a:t>företag</a:t>
            </a:r>
            <a:r>
              <a:rPr lang="en-US" dirty="0"/>
              <a:t> </a:t>
            </a:r>
            <a:r>
              <a:rPr lang="en-US" dirty="0" err="1"/>
              <a:t>för</a:t>
            </a:r>
            <a:r>
              <a:rPr lang="en-US" dirty="0"/>
              <a:t> </a:t>
            </a:r>
            <a:r>
              <a:rPr lang="en-US" dirty="0" err="1"/>
              <a:t>att</a:t>
            </a:r>
            <a:r>
              <a:rPr lang="en-US" dirty="0"/>
              <a:t> </a:t>
            </a:r>
            <a:r>
              <a:rPr lang="en-US" dirty="0" err="1"/>
              <a:t>förstå</a:t>
            </a:r>
            <a:r>
              <a:rPr lang="en-US" dirty="0"/>
              <a:t> </a:t>
            </a:r>
            <a:r>
              <a:rPr lang="en-US" dirty="0" err="1"/>
              <a:t>hur</a:t>
            </a:r>
            <a:r>
              <a:rPr lang="en-US" dirty="0"/>
              <a:t> </a:t>
            </a:r>
            <a:r>
              <a:rPr lang="en-US" dirty="0" err="1"/>
              <a:t>det</a:t>
            </a:r>
            <a:r>
              <a:rPr lang="en-US" dirty="0"/>
              <a:t> </a:t>
            </a:r>
            <a:r>
              <a:rPr lang="en-US" dirty="0" err="1"/>
              <a:t>är</a:t>
            </a:r>
            <a:r>
              <a:rPr lang="en-US" dirty="0"/>
              <a:t> </a:t>
            </a:r>
            <a:r>
              <a:rPr lang="en-US" dirty="0" err="1"/>
              <a:t>att</a:t>
            </a:r>
            <a:r>
              <a:rPr lang="en-US" dirty="0"/>
              <a:t> </a:t>
            </a:r>
            <a:r>
              <a:rPr lang="en-US" dirty="0" err="1"/>
              <a:t>driva</a:t>
            </a:r>
            <a:r>
              <a:rPr lang="en-US" dirty="0"/>
              <a:t> </a:t>
            </a:r>
            <a:r>
              <a:rPr lang="en-US" dirty="0" err="1"/>
              <a:t>företag</a:t>
            </a:r>
            <a:r>
              <a:rPr lang="en-US" dirty="0"/>
              <a:t> I </a:t>
            </a:r>
            <a:r>
              <a:rPr lang="en-US" dirty="0" err="1"/>
              <a:t>staden</a:t>
            </a:r>
            <a:r>
              <a:rPr lang="en-US" dirty="0"/>
              <a:t> </a:t>
            </a:r>
            <a:r>
              <a:rPr lang="en-US" dirty="0" err="1"/>
              <a:t>och</a:t>
            </a:r>
            <a:r>
              <a:rPr lang="en-US" dirty="0"/>
              <a:t> </a:t>
            </a:r>
            <a:r>
              <a:rPr lang="en-US" dirty="0" err="1"/>
              <a:t>vilka</a:t>
            </a:r>
            <a:r>
              <a:rPr lang="en-US" dirty="0"/>
              <a:t> </a:t>
            </a:r>
            <a:r>
              <a:rPr lang="en-US" dirty="0" err="1"/>
              <a:t>insatser</a:t>
            </a:r>
            <a:r>
              <a:rPr lang="en-US" dirty="0"/>
              <a:t> </a:t>
            </a:r>
            <a:r>
              <a:rPr lang="en-US" dirty="0" err="1"/>
              <a:t>som</a:t>
            </a:r>
            <a:r>
              <a:rPr lang="en-US" dirty="0"/>
              <a:t> </a:t>
            </a:r>
            <a:r>
              <a:rPr lang="en-US" dirty="0" err="1"/>
              <a:t>staden</a:t>
            </a:r>
            <a:r>
              <a:rPr lang="en-US" dirty="0"/>
              <a:t> </a:t>
            </a:r>
            <a:r>
              <a:rPr lang="en-US" dirty="0" err="1"/>
              <a:t>kan</a:t>
            </a:r>
            <a:r>
              <a:rPr lang="en-US" dirty="0"/>
              <a:t> </a:t>
            </a:r>
            <a:r>
              <a:rPr lang="en-US" dirty="0" err="1"/>
              <a:t>göra</a:t>
            </a:r>
            <a:r>
              <a:rPr lang="en-US" dirty="0"/>
              <a:t> </a:t>
            </a:r>
            <a:r>
              <a:rPr lang="en-US" dirty="0" err="1"/>
              <a:t>för</a:t>
            </a:r>
            <a:r>
              <a:rPr lang="en-US" dirty="0"/>
              <a:t> </a:t>
            </a:r>
            <a:r>
              <a:rPr lang="en-US" dirty="0" err="1"/>
              <a:t>att</a:t>
            </a:r>
            <a:r>
              <a:rPr lang="en-US" dirty="0"/>
              <a:t> </a:t>
            </a:r>
            <a:r>
              <a:rPr lang="en-US" dirty="0" err="1"/>
              <a:t>underlätta</a:t>
            </a:r>
            <a:r>
              <a:rPr lang="en-US" dirty="0"/>
              <a:t> </a:t>
            </a:r>
            <a:r>
              <a:rPr lang="en-US" dirty="0" err="1"/>
              <a:t>företagandet</a:t>
            </a:r>
            <a:r>
              <a:rPr lang="en-US" dirty="0"/>
              <a:t>.</a:t>
            </a:r>
          </a:p>
          <a:p>
            <a:r>
              <a:rPr lang="en-US" dirty="0"/>
              <a:t>I </a:t>
            </a:r>
            <a:r>
              <a:rPr lang="en-US" dirty="0" err="1"/>
              <a:t>år</a:t>
            </a:r>
            <a:r>
              <a:rPr lang="en-US" dirty="0"/>
              <a:t> </a:t>
            </a:r>
            <a:r>
              <a:rPr lang="en-US" dirty="0" err="1"/>
              <a:t>en</a:t>
            </a:r>
            <a:r>
              <a:rPr lang="en-US" dirty="0"/>
              <a:t> extra del med </a:t>
            </a:r>
            <a:r>
              <a:rPr lang="en-US" dirty="0" err="1"/>
              <a:t>tanke</a:t>
            </a:r>
            <a:r>
              <a:rPr lang="en-US" dirty="0"/>
              <a:t> </a:t>
            </a:r>
            <a:r>
              <a:rPr lang="en-US" dirty="0" err="1"/>
              <a:t>på</a:t>
            </a:r>
            <a:r>
              <a:rPr lang="en-US" dirty="0"/>
              <a:t> corona </a:t>
            </a:r>
            <a:r>
              <a:rPr lang="en-US" dirty="0" err="1"/>
              <a:t>epidemin</a:t>
            </a:r>
            <a:r>
              <a:rPr lang="en-US" dirty="0"/>
              <a:t>. </a:t>
            </a:r>
          </a:p>
          <a:p>
            <a:r>
              <a:rPr lang="en-US" dirty="0"/>
              <a:t>Finns </a:t>
            </a:r>
            <a:r>
              <a:rPr lang="en-US" dirty="0" err="1"/>
              <a:t>att</a:t>
            </a:r>
            <a:r>
              <a:rPr lang="en-US" dirty="0"/>
              <a:t> </a:t>
            </a:r>
            <a:r>
              <a:rPr lang="en-US" dirty="0" err="1"/>
              <a:t>läsa</a:t>
            </a:r>
            <a:r>
              <a:rPr lang="en-US" dirty="0"/>
              <a:t> </a:t>
            </a:r>
            <a:r>
              <a:rPr lang="en-US" dirty="0" err="1"/>
              <a:t>i</a:t>
            </a:r>
            <a:r>
              <a:rPr lang="en-US" dirty="0"/>
              <a:t> sin </a:t>
            </a:r>
            <a:r>
              <a:rPr lang="en-US" dirty="0" err="1"/>
              <a:t>helhet</a:t>
            </a:r>
            <a:r>
              <a:rPr lang="en-US" dirty="0"/>
              <a:t>:</a:t>
            </a:r>
          </a:p>
          <a:p>
            <a:r>
              <a:rPr lang="en-US" dirty="0"/>
              <a:t>https://www.stockholmbusinessregion.com/sv/fakta-statistik/</a:t>
            </a:r>
          </a:p>
        </p:txBody>
      </p:sp>
      <p:sp>
        <p:nvSpPr>
          <p:cNvPr id="3" name="Title 2">
            <a:extLst>
              <a:ext uri="{FF2B5EF4-FFF2-40B4-BE49-F238E27FC236}">
                <a16:creationId xmlns:a16="http://schemas.microsoft.com/office/drawing/2014/main" id="{FB08DC31-E5A0-454E-9B9A-C377405F974F}"/>
              </a:ext>
            </a:extLst>
          </p:cNvPr>
          <p:cNvSpPr>
            <a:spLocks noGrp="1"/>
          </p:cNvSpPr>
          <p:nvPr>
            <p:ph type="title"/>
          </p:nvPr>
        </p:nvSpPr>
        <p:spPr/>
        <p:txBody>
          <a:bodyPr/>
          <a:lstStyle/>
          <a:p>
            <a:r>
              <a:rPr lang="en-US" dirty="0" err="1"/>
              <a:t>Tillväxtanalysen</a:t>
            </a:r>
            <a:r>
              <a:rPr lang="en-US" dirty="0"/>
              <a:t> 2020</a:t>
            </a:r>
          </a:p>
        </p:txBody>
      </p:sp>
    </p:spTree>
    <p:extLst>
      <p:ext uri="{BB962C8B-B14F-4D97-AF65-F5344CB8AC3E}">
        <p14:creationId xmlns:p14="http://schemas.microsoft.com/office/powerpoint/2010/main" val="38404846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Konkurser och rekonstruktioner </a:t>
            </a:r>
            <a:br>
              <a:rPr lang="sv-SE" dirty="0"/>
            </a:br>
            <a:r>
              <a:rPr lang="sv-SE" dirty="0"/>
              <a:t>– Arbetsställen i Stockholm</a:t>
            </a:r>
          </a:p>
        </p:txBody>
      </p:sp>
      <p:sp>
        <p:nvSpPr>
          <p:cNvPr id="4" name="Platshållare för text 3"/>
          <p:cNvSpPr>
            <a:spLocks noGrp="1"/>
          </p:cNvSpPr>
          <p:nvPr>
            <p:ph type="body" sz="quarter" idx="13"/>
          </p:nvPr>
        </p:nvSpPr>
        <p:spPr/>
        <p:txBody>
          <a:bodyPr/>
          <a:lstStyle/>
          <a:p>
            <a:r>
              <a:rPr lang="sv-SE" dirty="0"/>
              <a:t>SCB, Bolagsverket, Bearbetning, </a:t>
            </a:r>
            <a:r>
              <a:rPr lang="sv-SE" dirty="0" err="1"/>
              <a:t>InS</a:t>
            </a:r>
            <a:endParaRPr lang="sv-SE" dirty="0"/>
          </a:p>
        </p:txBody>
      </p:sp>
      <p:graphicFrame>
        <p:nvGraphicFramePr>
          <p:cNvPr id="5" name="Platshållare för innehåll 4"/>
          <p:cNvGraphicFramePr>
            <a:graphicFrameLocks noGrp="1"/>
          </p:cNvGraphicFramePr>
          <p:nvPr>
            <p:ph idx="1"/>
          </p:nvPr>
        </p:nvGraphicFramePr>
        <p:xfrm>
          <a:off x="1981200" y="1439864"/>
          <a:ext cx="8229600" cy="42941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758193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Anställda som blivit av med arbete </a:t>
            </a:r>
            <a:r>
              <a:rPr lang="sv-SE" dirty="0" err="1"/>
              <a:t>pga</a:t>
            </a:r>
            <a:r>
              <a:rPr lang="sv-SE" dirty="0"/>
              <a:t> konkurs</a:t>
            </a:r>
          </a:p>
        </p:txBody>
      </p:sp>
      <p:sp>
        <p:nvSpPr>
          <p:cNvPr id="4" name="Platshållare för text 3"/>
          <p:cNvSpPr>
            <a:spLocks noGrp="1"/>
          </p:cNvSpPr>
          <p:nvPr>
            <p:ph type="body" sz="quarter" idx="13"/>
          </p:nvPr>
        </p:nvSpPr>
        <p:spPr/>
        <p:txBody>
          <a:bodyPr/>
          <a:lstStyle/>
          <a:p>
            <a:r>
              <a:rPr lang="sv-SE" dirty="0"/>
              <a:t>SCB</a:t>
            </a:r>
          </a:p>
        </p:txBody>
      </p:sp>
      <p:graphicFrame>
        <p:nvGraphicFramePr>
          <p:cNvPr id="5" name="Platshållare för innehåll 4"/>
          <p:cNvGraphicFramePr>
            <a:graphicFrameLocks noGrp="1"/>
          </p:cNvGraphicFramePr>
          <p:nvPr>
            <p:ph idx="1"/>
          </p:nvPr>
        </p:nvGraphicFramePr>
        <p:xfrm>
          <a:off x="1981200" y="1439864"/>
          <a:ext cx="8229600" cy="42941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787283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Företags- och arbetsplatsförekomster i Stockholms stad 2020</a:t>
            </a:r>
            <a:endParaRPr lang="en-US" dirty="0"/>
          </a:p>
        </p:txBody>
      </p:sp>
      <p:graphicFrame>
        <p:nvGraphicFramePr>
          <p:cNvPr id="7" name="Content Placeholder 6"/>
          <p:cNvGraphicFramePr>
            <a:graphicFrameLocks noGrp="1"/>
          </p:cNvGraphicFramePr>
          <p:nvPr>
            <p:ph idx="1"/>
          </p:nvPr>
        </p:nvGraphicFramePr>
        <p:xfrm>
          <a:off x="1981200" y="1437199"/>
          <a:ext cx="7283450" cy="4294187"/>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p:cNvSpPr>
            <a:spLocks noGrp="1"/>
          </p:cNvSpPr>
          <p:nvPr>
            <p:ph type="body" sz="quarter" idx="13"/>
          </p:nvPr>
        </p:nvSpPr>
        <p:spPr/>
        <p:txBody>
          <a:bodyPr/>
          <a:lstStyle/>
          <a:p>
            <a:r>
              <a:rPr lang="sv-SE" err="1"/>
              <a:t>Bolagsverket</a:t>
            </a:r>
            <a:r>
              <a:rPr lang="sv-SE"/>
              <a:t>, SCB</a:t>
            </a:r>
            <a:endParaRPr lang="en-US" dirty="0"/>
          </a:p>
        </p:txBody>
      </p:sp>
      <p:sp>
        <p:nvSpPr>
          <p:cNvPr id="3" name="Höger klammerparentes 2"/>
          <p:cNvSpPr/>
          <p:nvPr/>
        </p:nvSpPr>
        <p:spPr>
          <a:xfrm>
            <a:off x="8832304" y="3861048"/>
            <a:ext cx="216024" cy="144016"/>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5" name="textruta 4"/>
          <p:cNvSpPr txBox="1"/>
          <p:nvPr/>
        </p:nvSpPr>
        <p:spPr>
          <a:xfrm>
            <a:off x="8328248" y="1798307"/>
            <a:ext cx="2159942" cy="923330"/>
          </a:xfrm>
          <a:prstGeom prst="rect">
            <a:avLst/>
          </a:prstGeom>
          <a:noFill/>
        </p:spPr>
        <p:txBody>
          <a:bodyPr wrap="square" rtlCol="0">
            <a:spAutoFit/>
          </a:bodyPr>
          <a:lstStyle/>
          <a:p>
            <a:r>
              <a:rPr lang="sv-SE"/>
              <a:t>Litet gap = få arbetsgivare med flera arbetsställen</a:t>
            </a:r>
            <a:endParaRPr lang="sv-SE" dirty="0"/>
          </a:p>
        </p:txBody>
      </p:sp>
      <p:cxnSp>
        <p:nvCxnSpPr>
          <p:cNvPr id="9" name="Vinklad koppling 8"/>
          <p:cNvCxnSpPr>
            <a:stCxn id="3" idx="1"/>
            <a:endCxn id="5" idx="2"/>
          </p:cNvCxnSpPr>
          <p:nvPr/>
        </p:nvCxnSpPr>
        <p:spPr>
          <a:xfrm rot="10800000" flipH="1">
            <a:off x="9048328" y="2721639"/>
            <a:ext cx="359891" cy="1211419"/>
          </a:xfrm>
          <a:prstGeom prst="curvedConnector4">
            <a:avLst>
              <a:gd name="adj1" fmla="val 101754"/>
              <a:gd name="adj2" fmla="val 5297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25290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Företagen i Stockholms stad</a:t>
            </a:r>
            <a:endParaRPr lang="sv-SE" dirty="0"/>
          </a:p>
        </p:txBody>
      </p:sp>
      <p:graphicFrame>
        <p:nvGraphicFramePr>
          <p:cNvPr id="7" name="Tabell 6"/>
          <p:cNvGraphicFramePr>
            <a:graphicFrameLocks noGrp="1"/>
          </p:cNvGraphicFramePr>
          <p:nvPr>
            <p:extLst>
              <p:ext uri="{D42A27DB-BD31-4B8C-83A1-F6EECF244321}">
                <p14:modId xmlns:p14="http://schemas.microsoft.com/office/powerpoint/2010/main" val="174347647"/>
              </p:ext>
            </p:extLst>
          </p:nvPr>
        </p:nvGraphicFramePr>
        <p:xfrm>
          <a:off x="2281194" y="1456854"/>
          <a:ext cx="8028029" cy="5179612"/>
        </p:xfrm>
        <a:graphic>
          <a:graphicData uri="http://schemas.openxmlformats.org/drawingml/2006/table">
            <a:tbl>
              <a:tblPr firstRow="1" firstCol="1" bandRow="1">
                <a:tableStyleId>{5C22544A-7EE6-4342-B048-85BDC9FD1C3A}</a:tableStyleId>
              </a:tblPr>
              <a:tblGrid>
                <a:gridCol w="2498849">
                  <a:extLst>
                    <a:ext uri="{9D8B030D-6E8A-4147-A177-3AD203B41FA5}">
                      <a16:colId xmlns:a16="http://schemas.microsoft.com/office/drawing/2014/main" val="1342556019"/>
                    </a:ext>
                  </a:extLst>
                </a:gridCol>
                <a:gridCol w="990593">
                  <a:extLst>
                    <a:ext uri="{9D8B030D-6E8A-4147-A177-3AD203B41FA5}">
                      <a16:colId xmlns:a16="http://schemas.microsoft.com/office/drawing/2014/main" val="443700086"/>
                    </a:ext>
                  </a:extLst>
                </a:gridCol>
                <a:gridCol w="919836">
                  <a:extLst>
                    <a:ext uri="{9D8B030D-6E8A-4147-A177-3AD203B41FA5}">
                      <a16:colId xmlns:a16="http://schemas.microsoft.com/office/drawing/2014/main" val="882218865"/>
                    </a:ext>
                  </a:extLst>
                </a:gridCol>
                <a:gridCol w="1046735">
                  <a:extLst>
                    <a:ext uri="{9D8B030D-6E8A-4147-A177-3AD203B41FA5}">
                      <a16:colId xmlns:a16="http://schemas.microsoft.com/office/drawing/2014/main" val="1185573384"/>
                    </a:ext>
                  </a:extLst>
                </a:gridCol>
                <a:gridCol w="809562">
                  <a:extLst>
                    <a:ext uri="{9D8B030D-6E8A-4147-A177-3AD203B41FA5}">
                      <a16:colId xmlns:a16="http://schemas.microsoft.com/office/drawing/2014/main" val="1682978923"/>
                    </a:ext>
                  </a:extLst>
                </a:gridCol>
                <a:gridCol w="1762454">
                  <a:extLst>
                    <a:ext uri="{9D8B030D-6E8A-4147-A177-3AD203B41FA5}">
                      <a16:colId xmlns:a16="http://schemas.microsoft.com/office/drawing/2014/main" val="3064888126"/>
                    </a:ext>
                  </a:extLst>
                </a:gridCol>
              </a:tblGrid>
              <a:tr h="502280">
                <a:tc>
                  <a:txBody>
                    <a:bodyPr/>
                    <a:lstStyle/>
                    <a:p>
                      <a:endParaRPr lang="sv-SE" sz="1800" dirty="0">
                        <a:effectLst/>
                        <a:latin typeface="Calibri" panose="020F0502020204030204" pitchFamily="34" charset="0"/>
                        <a:cs typeface="Calibri" panose="020F0502020204030204" pitchFamily="34" charset="0"/>
                      </a:endParaRPr>
                    </a:p>
                  </a:txBody>
                  <a:tcPr anchor="b"/>
                </a:tc>
                <a:tc gridSpan="2">
                  <a:txBody>
                    <a:bodyPr/>
                    <a:lstStyle/>
                    <a:p>
                      <a:pPr algn="ctr">
                        <a:lnSpc>
                          <a:spcPts val="1300"/>
                        </a:lnSpc>
                        <a:spcAft>
                          <a:spcPts val="600"/>
                        </a:spcAft>
                        <a:tabLst>
                          <a:tab pos="810260" algn="l"/>
                          <a:tab pos="1620520" algn="l"/>
                          <a:tab pos="2430780" algn="l"/>
                          <a:tab pos="4050665" algn="l"/>
                          <a:tab pos="828040" algn="l"/>
                        </a:tabLst>
                      </a:pPr>
                      <a:r>
                        <a:rPr lang="sv-SE" sz="1800" dirty="0">
                          <a:effectLst/>
                          <a:latin typeface="Calibri" panose="020F0502020204030204" pitchFamily="34" charset="0"/>
                          <a:cs typeface="Calibri" panose="020F0502020204030204" pitchFamily="34" charset="0"/>
                        </a:rPr>
                        <a:t>Arbetsgivare</a:t>
                      </a:r>
                      <a:endParaRPr lang="sv-SE" sz="1800" dirty="0">
                        <a:effectLst/>
                        <a:latin typeface="Calibri" panose="020F0502020204030204" pitchFamily="34" charset="0"/>
                        <a:ea typeface="Times New Roman" panose="02020603050405020304" pitchFamily="18" charset="0"/>
                        <a:cs typeface="Calibri" panose="020F0502020204030204" pitchFamily="34" charset="0"/>
                      </a:endParaRPr>
                    </a:p>
                  </a:txBody>
                  <a:tcPr anchor="ctr"/>
                </a:tc>
                <a:tc hMerge="1">
                  <a:txBody>
                    <a:bodyPr/>
                    <a:lstStyle/>
                    <a:p>
                      <a:endParaRPr lang="sv-SE"/>
                    </a:p>
                  </a:txBody>
                  <a:tcPr/>
                </a:tc>
                <a:tc gridSpan="2">
                  <a:txBody>
                    <a:bodyPr/>
                    <a:lstStyle/>
                    <a:p>
                      <a:pPr algn="ctr">
                        <a:lnSpc>
                          <a:spcPts val="1300"/>
                        </a:lnSpc>
                        <a:spcAft>
                          <a:spcPts val="600"/>
                        </a:spcAft>
                        <a:tabLst>
                          <a:tab pos="810260" algn="l"/>
                          <a:tab pos="1620520" algn="l"/>
                          <a:tab pos="2430780" algn="l"/>
                          <a:tab pos="4050665" algn="l"/>
                          <a:tab pos="828040" algn="l"/>
                        </a:tabLst>
                      </a:pPr>
                      <a:r>
                        <a:rPr lang="sv-SE" sz="1800" dirty="0">
                          <a:effectLst/>
                          <a:latin typeface="Calibri" panose="020F0502020204030204" pitchFamily="34" charset="0"/>
                          <a:cs typeface="Calibri" panose="020F0502020204030204" pitchFamily="34" charset="0"/>
                        </a:rPr>
                        <a:t>Anställda</a:t>
                      </a:r>
                      <a:endParaRPr lang="sv-SE" sz="1800" dirty="0">
                        <a:effectLst/>
                        <a:latin typeface="Calibri" panose="020F0502020204030204" pitchFamily="34" charset="0"/>
                        <a:ea typeface="Times New Roman" panose="02020603050405020304" pitchFamily="18" charset="0"/>
                        <a:cs typeface="Calibri" panose="020F0502020204030204" pitchFamily="34" charset="0"/>
                      </a:endParaRPr>
                    </a:p>
                  </a:txBody>
                  <a:tcPr anchor="ctr"/>
                </a:tc>
                <a:tc hMerge="1">
                  <a:txBody>
                    <a:bodyPr/>
                    <a:lstStyle/>
                    <a:p>
                      <a:endParaRPr lang="sv-SE" sz="1600" dirty="0">
                        <a:effectLst/>
                        <a:latin typeface="Times New Roman" panose="02020603050405020304" pitchFamily="18" charset="0"/>
                      </a:endParaRPr>
                    </a:p>
                  </a:txBody>
                  <a:tcPr marL="68580" marR="68580" marT="0" marB="0" anchor="b"/>
                </a:tc>
                <a:tc>
                  <a:txBody>
                    <a:bodyPr/>
                    <a:lstStyle/>
                    <a:p>
                      <a:pPr marL="0" marR="0" lvl="0" indent="0" algn="l" defTabSz="914400" rtl="0" eaLnBrk="1" fontAlgn="auto" latinLnBrk="0" hangingPunct="1">
                        <a:lnSpc>
                          <a:spcPts val="1300"/>
                        </a:lnSpc>
                        <a:spcBef>
                          <a:spcPts val="0"/>
                        </a:spcBef>
                        <a:spcAft>
                          <a:spcPts val="600"/>
                        </a:spcAft>
                        <a:buClrTx/>
                        <a:buSzTx/>
                        <a:buFontTx/>
                        <a:buNone/>
                        <a:tabLst>
                          <a:tab pos="810260" algn="l"/>
                          <a:tab pos="1620520" algn="l"/>
                          <a:tab pos="2430780" algn="l"/>
                          <a:tab pos="4050665" algn="l"/>
                          <a:tab pos="828040" algn="l"/>
                        </a:tabLst>
                        <a:defRPr/>
                      </a:pPr>
                      <a:r>
                        <a:rPr lang="sv-SE" sz="1800" dirty="0">
                          <a:effectLst/>
                          <a:latin typeface="Calibri" panose="020F0502020204030204" pitchFamily="34" charset="0"/>
                          <a:cs typeface="Calibri" panose="020F0502020204030204" pitchFamily="34" charset="0"/>
                        </a:rPr>
                        <a:t>Genomsnittligt antal anställda</a:t>
                      </a:r>
                      <a:endParaRPr lang="sv-SE" sz="1800" dirty="0">
                        <a:effectLst/>
                        <a:latin typeface="Calibri" panose="020F0502020204030204" pitchFamily="34" charset="0"/>
                        <a:ea typeface="Times New Roman" panose="02020603050405020304" pitchFamily="18" charset="0"/>
                        <a:cs typeface="Calibri" panose="020F0502020204030204" pitchFamily="34" charset="0"/>
                      </a:endParaRPr>
                    </a:p>
                  </a:txBody>
                  <a:tcPr anchor="ctr"/>
                </a:tc>
                <a:extLst>
                  <a:ext uri="{0D108BD9-81ED-4DB2-BD59-A6C34878D82A}">
                    <a16:rowId xmlns:a16="http://schemas.microsoft.com/office/drawing/2014/main" val="1648015661"/>
                  </a:ext>
                </a:extLst>
              </a:tr>
              <a:tr h="315181">
                <a:tc>
                  <a:txBody>
                    <a:bodyPr/>
                    <a:lstStyle/>
                    <a:p>
                      <a:pPr>
                        <a:lnSpc>
                          <a:spcPts val="1300"/>
                        </a:lnSpc>
                        <a:spcAft>
                          <a:spcPts val="600"/>
                        </a:spcAft>
                        <a:tabLst>
                          <a:tab pos="810260" algn="l"/>
                          <a:tab pos="1620520" algn="l"/>
                          <a:tab pos="2430780" algn="l"/>
                          <a:tab pos="4050665" algn="l"/>
                          <a:tab pos="828040" algn="l"/>
                        </a:tabLst>
                      </a:pPr>
                      <a:r>
                        <a:rPr lang="sv-SE" sz="1800" dirty="0">
                          <a:effectLst/>
                          <a:latin typeface="Calibri" panose="020F0502020204030204" pitchFamily="34" charset="0"/>
                          <a:cs typeface="Calibri" panose="020F0502020204030204" pitchFamily="34" charset="0"/>
                        </a:rPr>
                        <a:t> </a:t>
                      </a:r>
                      <a:endParaRPr lang="sv-SE" sz="1800" dirty="0">
                        <a:effectLst/>
                        <a:latin typeface="Calibri" panose="020F0502020204030204" pitchFamily="34" charset="0"/>
                        <a:ea typeface="Times New Roman" panose="02020603050405020304" pitchFamily="18" charset="0"/>
                        <a:cs typeface="Calibri" panose="020F0502020204030204" pitchFamily="34" charset="0"/>
                      </a:endParaRPr>
                    </a:p>
                  </a:txBody>
                  <a:tcPr anchor="b"/>
                </a:tc>
                <a:tc>
                  <a:txBody>
                    <a:bodyPr/>
                    <a:lstStyle/>
                    <a:p>
                      <a:pPr algn="r">
                        <a:lnSpc>
                          <a:spcPts val="1300"/>
                        </a:lnSpc>
                        <a:spcAft>
                          <a:spcPts val="600"/>
                        </a:spcAft>
                        <a:tabLst>
                          <a:tab pos="810260" algn="l"/>
                          <a:tab pos="1620520" algn="l"/>
                          <a:tab pos="2430780" algn="l"/>
                          <a:tab pos="4050665" algn="l"/>
                          <a:tab pos="828040" algn="l"/>
                        </a:tabLst>
                      </a:pPr>
                      <a:r>
                        <a:rPr lang="sv-SE" sz="1800" dirty="0">
                          <a:effectLst/>
                          <a:latin typeface="Calibri" panose="020F0502020204030204" pitchFamily="34" charset="0"/>
                          <a:cs typeface="Calibri" panose="020F0502020204030204" pitchFamily="34" charset="0"/>
                        </a:rPr>
                        <a:t>Antal</a:t>
                      </a:r>
                      <a:endParaRPr lang="sv-SE" sz="1800" dirty="0">
                        <a:effectLst/>
                        <a:latin typeface="Calibri" panose="020F0502020204030204" pitchFamily="34" charset="0"/>
                        <a:ea typeface="Times New Roman" panose="02020603050405020304" pitchFamily="18" charset="0"/>
                        <a:cs typeface="Calibri" panose="020F0502020204030204" pitchFamily="34" charset="0"/>
                      </a:endParaRPr>
                    </a:p>
                  </a:txBody>
                  <a:tcPr anchor="b"/>
                </a:tc>
                <a:tc>
                  <a:txBody>
                    <a:bodyPr/>
                    <a:lstStyle/>
                    <a:p>
                      <a:pPr algn="r">
                        <a:lnSpc>
                          <a:spcPts val="1300"/>
                        </a:lnSpc>
                        <a:spcAft>
                          <a:spcPts val="600"/>
                        </a:spcAft>
                        <a:tabLst>
                          <a:tab pos="810260" algn="l"/>
                          <a:tab pos="1620520" algn="l"/>
                          <a:tab pos="2430780" algn="l"/>
                          <a:tab pos="4050665" algn="l"/>
                          <a:tab pos="828040" algn="l"/>
                        </a:tabLst>
                      </a:pPr>
                      <a:r>
                        <a:rPr lang="sv-SE" sz="1800">
                          <a:effectLst/>
                          <a:latin typeface="Calibri" panose="020F0502020204030204" pitchFamily="34" charset="0"/>
                          <a:cs typeface="Calibri" panose="020F0502020204030204" pitchFamily="34" charset="0"/>
                        </a:rPr>
                        <a:t>%</a:t>
                      </a:r>
                      <a:endParaRPr lang="sv-SE" sz="1800">
                        <a:effectLst/>
                        <a:latin typeface="Calibri" panose="020F0502020204030204" pitchFamily="34" charset="0"/>
                        <a:ea typeface="Times New Roman" panose="02020603050405020304" pitchFamily="18" charset="0"/>
                        <a:cs typeface="Calibri" panose="020F0502020204030204" pitchFamily="34" charset="0"/>
                      </a:endParaRPr>
                    </a:p>
                  </a:txBody>
                  <a:tcPr anchor="b"/>
                </a:tc>
                <a:tc>
                  <a:txBody>
                    <a:bodyPr/>
                    <a:lstStyle/>
                    <a:p>
                      <a:pPr algn="r">
                        <a:lnSpc>
                          <a:spcPts val="1300"/>
                        </a:lnSpc>
                        <a:spcAft>
                          <a:spcPts val="600"/>
                        </a:spcAft>
                        <a:tabLst>
                          <a:tab pos="810260" algn="l"/>
                          <a:tab pos="1620520" algn="l"/>
                          <a:tab pos="2430780" algn="l"/>
                          <a:tab pos="4050665" algn="l"/>
                          <a:tab pos="828040" algn="l"/>
                        </a:tabLst>
                      </a:pPr>
                      <a:r>
                        <a:rPr lang="sv-SE" sz="1800">
                          <a:effectLst/>
                          <a:latin typeface="Calibri" panose="020F0502020204030204" pitchFamily="34" charset="0"/>
                          <a:cs typeface="Calibri" panose="020F0502020204030204" pitchFamily="34" charset="0"/>
                        </a:rPr>
                        <a:t>Antal</a:t>
                      </a:r>
                      <a:endParaRPr lang="sv-SE" sz="1800">
                        <a:effectLst/>
                        <a:latin typeface="Calibri" panose="020F0502020204030204" pitchFamily="34" charset="0"/>
                        <a:ea typeface="Times New Roman" panose="02020603050405020304" pitchFamily="18" charset="0"/>
                        <a:cs typeface="Calibri" panose="020F0502020204030204" pitchFamily="34" charset="0"/>
                      </a:endParaRPr>
                    </a:p>
                  </a:txBody>
                  <a:tcPr anchor="b"/>
                </a:tc>
                <a:tc>
                  <a:txBody>
                    <a:bodyPr/>
                    <a:lstStyle/>
                    <a:p>
                      <a:pPr algn="r">
                        <a:lnSpc>
                          <a:spcPts val="1300"/>
                        </a:lnSpc>
                        <a:spcAft>
                          <a:spcPts val="600"/>
                        </a:spcAft>
                        <a:tabLst>
                          <a:tab pos="810260" algn="l"/>
                          <a:tab pos="1620520" algn="l"/>
                          <a:tab pos="2430780" algn="l"/>
                          <a:tab pos="4050665" algn="l"/>
                          <a:tab pos="828040" algn="l"/>
                        </a:tabLst>
                      </a:pPr>
                      <a:r>
                        <a:rPr lang="sv-SE" sz="1800" dirty="0">
                          <a:effectLst/>
                          <a:latin typeface="Calibri" panose="020F0502020204030204" pitchFamily="34" charset="0"/>
                          <a:cs typeface="Calibri" panose="020F0502020204030204" pitchFamily="34" charset="0"/>
                        </a:rPr>
                        <a:t>%</a:t>
                      </a:r>
                      <a:endParaRPr lang="sv-SE" sz="1800" dirty="0">
                        <a:effectLst/>
                        <a:latin typeface="Calibri" panose="020F0502020204030204" pitchFamily="34" charset="0"/>
                        <a:ea typeface="Times New Roman" panose="02020603050405020304" pitchFamily="18" charset="0"/>
                        <a:cs typeface="Calibri" panose="020F0502020204030204" pitchFamily="34" charset="0"/>
                      </a:endParaRPr>
                    </a:p>
                  </a:txBody>
                  <a:tcPr anchor="b"/>
                </a:tc>
                <a:tc>
                  <a:txBody>
                    <a:bodyPr/>
                    <a:lstStyle/>
                    <a:p>
                      <a:pPr>
                        <a:lnSpc>
                          <a:spcPts val="1300"/>
                        </a:lnSpc>
                        <a:spcAft>
                          <a:spcPts val="600"/>
                        </a:spcAft>
                        <a:tabLst>
                          <a:tab pos="810260" algn="l"/>
                          <a:tab pos="1620520" algn="l"/>
                          <a:tab pos="2430780" algn="l"/>
                          <a:tab pos="4050665" algn="l"/>
                          <a:tab pos="828040" algn="l"/>
                        </a:tabLst>
                      </a:pPr>
                      <a:endParaRPr lang="sv-SE" sz="1800" dirty="0">
                        <a:effectLst/>
                        <a:latin typeface="Calibri" panose="020F0502020204030204" pitchFamily="34" charset="0"/>
                        <a:ea typeface="Times New Roman" panose="02020603050405020304" pitchFamily="18" charset="0"/>
                        <a:cs typeface="Calibri" panose="020F0502020204030204" pitchFamily="34" charset="0"/>
                      </a:endParaRPr>
                    </a:p>
                  </a:txBody>
                  <a:tcPr anchor="b"/>
                </a:tc>
                <a:extLst>
                  <a:ext uri="{0D108BD9-81ED-4DB2-BD59-A6C34878D82A}">
                    <a16:rowId xmlns:a16="http://schemas.microsoft.com/office/drawing/2014/main" val="3735946541"/>
                  </a:ext>
                </a:extLst>
              </a:tr>
              <a:tr h="290148">
                <a:tc>
                  <a:txBody>
                    <a:bodyPr/>
                    <a:lstStyle/>
                    <a:p>
                      <a:pPr algn="r">
                        <a:lnSpc>
                          <a:spcPts val="1300"/>
                        </a:lnSpc>
                        <a:spcAft>
                          <a:spcPts val="600"/>
                        </a:spcAft>
                        <a:tabLst>
                          <a:tab pos="810260" algn="l"/>
                          <a:tab pos="1620520" algn="l"/>
                          <a:tab pos="2430780" algn="l"/>
                          <a:tab pos="4050665" algn="l"/>
                          <a:tab pos="828040" algn="l"/>
                        </a:tabLst>
                      </a:pPr>
                      <a:r>
                        <a:rPr lang="sv-SE" sz="1800" b="0" dirty="0">
                          <a:effectLst/>
                          <a:latin typeface="Calibri" panose="020F0502020204030204" pitchFamily="34" charset="0"/>
                          <a:cs typeface="Calibri" panose="020F0502020204030204" pitchFamily="34" charset="0"/>
                        </a:rPr>
                        <a:t>Storlek på arbetsgivare</a:t>
                      </a:r>
                      <a:endParaRPr lang="sv-SE" sz="1800" b="0" dirty="0">
                        <a:effectLst/>
                        <a:latin typeface="Calibri" panose="020F0502020204030204" pitchFamily="34" charset="0"/>
                        <a:ea typeface="Times New Roman" panose="02020603050405020304" pitchFamily="18" charset="0"/>
                        <a:cs typeface="Calibri" panose="020F0502020204030204" pitchFamily="34" charset="0"/>
                      </a:endParaRPr>
                    </a:p>
                  </a:txBody>
                  <a:tcPr anchor="b"/>
                </a:tc>
                <a:tc>
                  <a:txBody>
                    <a:bodyPr/>
                    <a:lstStyle/>
                    <a:p>
                      <a:pPr algn="r">
                        <a:lnSpc>
                          <a:spcPts val="1300"/>
                        </a:lnSpc>
                        <a:spcAft>
                          <a:spcPts val="600"/>
                        </a:spcAft>
                        <a:tabLst>
                          <a:tab pos="810260" algn="l"/>
                          <a:tab pos="1620520" algn="l"/>
                          <a:tab pos="2430780" algn="l"/>
                          <a:tab pos="4050665" algn="l"/>
                          <a:tab pos="828040" algn="l"/>
                        </a:tabLst>
                      </a:pPr>
                      <a:r>
                        <a:rPr lang="sv-SE" sz="1800" dirty="0">
                          <a:effectLst/>
                          <a:latin typeface="Calibri" panose="020F0502020204030204" pitchFamily="34" charset="0"/>
                          <a:cs typeface="Calibri" panose="020F0502020204030204" pitchFamily="34" charset="0"/>
                        </a:rPr>
                        <a:t> </a:t>
                      </a:r>
                      <a:endParaRPr lang="sv-SE" sz="1800" dirty="0">
                        <a:effectLst/>
                        <a:latin typeface="Calibri" panose="020F0502020204030204" pitchFamily="34" charset="0"/>
                        <a:ea typeface="Times New Roman" panose="02020603050405020304" pitchFamily="18" charset="0"/>
                        <a:cs typeface="Calibri" panose="020F0502020204030204" pitchFamily="34" charset="0"/>
                      </a:endParaRPr>
                    </a:p>
                  </a:txBody>
                  <a:tcPr anchor="b"/>
                </a:tc>
                <a:tc>
                  <a:txBody>
                    <a:bodyPr/>
                    <a:lstStyle/>
                    <a:p>
                      <a:pPr algn="r">
                        <a:lnSpc>
                          <a:spcPts val="1300"/>
                        </a:lnSpc>
                        <a:spcAft>
                          <a:spcPts val="600"/>
                        </a:spcAft>
                        <a:tabLst>
                          <a:tab pos="810260" algn="l"/>
                          <a:tab pos="1620520" algn="l"/>
                          <a:tab pos="2430780" algn="l"/>
                          <a:tab pos="4050665" algn="l"/>
                          <a:tab pos="828040" algn="l"/>
                        </a:tabLst>
                      </a:pPr>
                      <a:r>
                        <a:rPr lang="sv-SE" sz="1800" dirty="0">
                          <a:effectLst/>
                          <a:latin typeface="Calibri" panose="020F0502020204030204" pitchFamily="34" charset="0"/>
                          <a:cs typeface="Calibri" panose="020F0502020204030204" pitchFamily="34" charset="0"/>
                        </a:rPr>
                        <a:t> </a:t>
                      </a:r>
                      <a:endParaRPr lang="sv-SE" sz="1800" dirty="0">
                        <a:effectLst/>
                        <a:latin typeface="Calibri" panose="020F0502020204030204" pitchFamily="34" charset="0"/>
                        <a:ea typeface="Times New Roman" panose="02020603050405020304" pitchFamily="18" charset="0"/>
                        <a:cs typeface="Calibri" panose="020F0502020204030204" pitchFamily="34" charset="0"/>
                      </a:endParaRPr>
                    </a:p>
                  </a:txBody>
                  <a:tcPr anchor="b"/>
                </a:tc>
                <a:tc>
                  <a:txBody>
                    <a:bodyPr/>
                    <a:lstStyle/>
                    <a:p>
                      <a:pPr algn="r">
                        <a:lnSpc>
                          <a:spcPts val="1300"/>
                        </a:lnSpc>
                        <a:spcAft>
                          <a:spcPts val="600"/>
                        </a:spcAft>
                        <a:tabLst>
                          <a:tab pos="810260" algn="l"/>
                          <a:tab pos="1620520" algn="l"/>
                          <a:tab pos="2430780" algn="l"/>
                          <a:tab pos="4050665" algn="l"/>
                          <a:tab pos="828040" algn="l"/>
                        </a:tabLst>
                      </a:pPr>
                      <a:r>
                        <a:rPr lang="sv-SE" sz="1800">
                          <a:effectLst/>
                          <a:latin typeface="Calibri" panose="020F0502020204030204" pitchFamily="34" charset="0"/>
                          <a:cs typeface="Calibri" panose="020F0502020204030204" pitchFamily="34" charset="0"/>
                        </a:rPr>
                        <a:t> </a:t>
                      </a:r>
                      <a:endParaRPr lang="sv-SE" sz="1800" dirty="0">
                        <a:effectLst/>
                        <a:latin typeface="Calibri" panose="020F0502020204030204" pitchFamily="34" charset="0"/>
                        <a:ea typeface="Times New Roman" panose="02020603050405020304" pitchFamily="18" charset="0"/>
                        <a:cs typeface="Calibri" panose="020F0502020204030204" pitchFamily="34" charset="0"/>
                      </a:endParaRPr>
                    </a:p>
                  </a:txBody>
                  <a:tcPr anchor="b"/>
                </a:tc>
                <a:tc>
                  <a:txBody>
                    <a:bodyPr/>
                    <a:lstStyle/>
                    <a:p>
                      <a:pPr algn="r">
                        <a:lnSpc>
                          <a:spcPts val="1300"/>
                        </a:lnSpc>
                        <a:spcAft>
                          <a:spcPts val="600"/>
                        </a:spcAft>
                        <a:tabLst>
                          <a:tab pos="810260" algn="l"/>
                          <a:tab pos="1620520" algn="l"/>
                          <a:tab pos="2430780" algn="l"/>
                          <a:tab pos="4050665" algn="l"/>
                          <a:tab pos="828040" algn="l"/>
                        </a:tabLst>
                      </a:pPr>
                      <a:r>
                        <a:rPr lang="sv-SE" sz="1800">
                          <a:effectLst/>
                          <a:latin typeface="Calibri" panose="020F0502020204030204" pitchFamily="34" charset="0"/>
                          <a:cs typeface="Calibri" panose="020F0502020204030204" pitchFamily="34" charset="0"/>
                        </a:rPr>
                        <a:t> </a:t>
                      </a:r>
                      <a:endParaRPr lang="sv-SE" sz="1800" dirty="0">
                        <a:effectLst/>
                        <a:latin typeface="Calibri" panose="020F0502020204030204" pitchFamily="34" charset="0"/>
                        <a:ea typeface="Times New Roman" panose="02020603050405020304" pitchFamily="18" charset="0"/>
                        <a:cs typeface="Calibri" panose="020F0502020204030204" pitchFamily="34" charset="0"/>
                      </a:endParaRPr>
                    </a:p>
                  </a:txBody>
                  <a:tcPr anchor="b"/>
                </a:tc>
                <a:tc>
                  <a:txBody>
                    <a:bodyPr/>
                    <a:lstStyle/>
                    <a:p>
                      <a:pPr algn="r">
                        <a:lnSpc>
                          <a:spcPts val="1300"/>
                        </a:lnSpc>
                        <a:spcAft>
                          <a:spcPts val="600"/>
                        </a:spcAft>
                        <a:tabLst>
                          <a:tab pos="810260" algn="l"/>
                          <a:tab pos="1620520" algn="l"/>
                          <a:tab pos="2430780" algn="l"/>
                          <a:tab pos="4050665" algn="l"/>
                          <a:tab pos="828040" algn="l"/>
                        </a:tabLst>
                      </a:pPr>
                      <a:r>
                        <a:rPr lang="sv-SE" sz="1800">
                          <a:effectLst/>
                          <a:latin typeface="Calibri" panose="020F0502020204030204" pitchFamily="34" charset="0"/>
                          <a:cs typeface="Calibri" panose="020F0502020204030204" pitchFamily="34" charset="0"/>
                        </a:rPr>
                        <a:t> </a:t>
                      </a:r>
                      <a:endParaRPr lang="sv-SE" sz="1800" dirty="0">
                        <a:effectLst/>
                        <a:latin typeface="Calibri" panose="020F0502020204030204" pitchFamily="34" charset="0"/>
                        <a:ea typeface="Times New Roman" panose="02020603050405020304" pitchFamily="18" charset="0"/>
                        <a:cs typeface="Calibri" panose="020F0502020204030204" pitchFamily="34" charset="0"/>
                      </a:endParaRPr>
                    </a:p>
                  </a:txBody>
                  <a:tcPr anchor="b"/>
                </a:tc>
                <a:extLst>
                  <a:ext uri="{0D108BD9-81ED-4DB2-BD59-A6C34878D82A}">
                    <a16:rowId xmlns:a16="http://schemas.microsoft.com/office/drawing/2014/main" val="4065718557"/>
                  </a:ext>
                </a:extLst>
              </a:tr>
              <a:tr h="353916">
                <a:tc>
                  <a:txBody>
                    <a:bodyPr/>
                    <a:lstStyle/>
                    <a:p>
                      <a:pPr marL="144145" algn="r">
                        <a:lnSpc>
                          <a:spcPts val="1300"/>
                        </a:lnSpc>
                        <a:spcAft>
                          <a:spcPts val="600"/>
                        </a:spcAft>
                        <a:tabLst>
                          <a:tab pos="810260" algn="l"/>
                          <a:tab pos="1620520" algn="l"/>
                          <a:tab pos="2430780" algn="l"/>
                          <a:tab pos="4050665" algn="l"/>
                          <a:tab pos="828040" algn="l"/>
                        </a:tabLst>
                      </a:pPr>
                      <a:r>
                        <a:rPr lang="sv-SE" sz="1800" b="0" dirty="0">
                          <a:effectLst/>
                          <a:latin typeface="Calibri" panose="020F0502020204030204" pitchFamily="34" charset="0"/>
                          <a:cs typeface="Calibri" panose="020F0502020204030204" pitchFamily="34" charset="0"/>
                        </a:rPr>
                        <a:t>0 Anställda</a:t>
                      </a:r>
                      <a:endParaRPr lang="sv-SE" sz="1800" b="0" dirty="0">
                        <a:effectLst/>
                        <a:latin typeface="Calibri" panose="020F0502020204030204" pitchFamily="34" charset="0"/>
                        <a:ea typeface="Times New Roman" panose="02020603050405020304" pitchFamily="18" charset="0"/>
                        <a:cs typeface="Calibri" panose="020F0502020204030204" pitchFamily="34" charset="0"/>
                      </a:endParaRPr>
                    </a:p>
                  </a:txBody>
                  <a:tcPr anchor="b"/>
                </a:tc>
                <a:tc>
                  <a:txBody>
                    <a:bodyPr/>
                    <a:lstStyle/>
                    <a:p>
                      <a:pPr algn="r" fontAlgn="ctr"/>
                      <a:r>
                        <a:rPr lang="sv-SE" sz="1800" b="0" i="0" u="none" strike="noStrike" dirty="0">
                          <a:solidFill>
                            <a:srgbClr val="000000"/>
                          </a:solidFill>
                          <a:effectLst/>
                          <a:latin typeface="Calibri" panose="020F0502020204030204" pitchFamily="34" charset="0"/>
                          <a:cs typeface="Calibri" panose="020F0502020204030204" pitchFamily="34" charset="0"/>
                        </a:rPr>
                        <a:t>25 978</a:t>
                      </a:r>
                    </a:p>
                  </a:txBody>
                  <a:tcPr anchor="ctr"/>
                </a:tc>
                <a:tc>
                  <a:txBody>
                    <a:bodyPr/>
                    <a:lstStyle/>
                    <a:p>
                      <a:pPr algn="r" fontAlgn="ctr"/>
                      <a:r>
                        <a:rPr lang="sv-SE" sz="1800" b="0" i="0" u="none" strike="noStrike" dirty="0">
                          <a:solidFill>
                            <a:srgbClr val="000000"/>
                          </a:solidFill>
                          <a:effectLst/>
                          <a:latin typeface="Calibri" panose="020F0502020204030204" pitchFamily="34" charset="0"/>
                          <a:cs typeface="Calibri" panose="020F0502020204030204" pitchFamily="34" charset="0"/>
                        </a:rPr>
                        <a:t>30,7%</a:t>
                      </a:r>
                    </a:p>
                  </a:txBody>
                  <a:tcPr anchor="ctr"/>
                </a:tc>
                <a:tc>
                  <a:txBody>
                    <a:bodyPr/>
                    <a:lstStyle/>
                    <a:p>
                      <a:pPr algn="r">
                        <a:lnSpc>
                          <a:spcPts val="1300"/>
                        </a:lnSpc>
                        <a:spcAft>
                          <a:spcPts val="600"/>
                        </a:spcAft>
                        <a:tabLst>
                          <a:tab pos="810260" algn="l"/>
                          <a:tab pos="1620520" algn="l"/>
                          <a:tab pos="2430780" algn="l"/>
                          <a:tab pos="4050665" algn="l"/>
                        </a:tabLst>
                      </a:pPr>
                      <a:r>
                        <a:rPr lang="sv-SE" sz="1800">
                          <a:effectLst/>
                          <a:latin typeface="Calibri" panose="020F0502020204030204" pitchFamily="34" charset="0"/>
                          <a:cs typeface="Calibri" panose="020F0502020204030204" pitchFamily="34" charset="0"/>
                        </a:rPr>
                        <a:t>-</a:t>
                      </a:r>
                      <a:endParaRPr lang="sv-SE" sz="1800">
                        <a:effectLst/>
                        <a:latin typeface="Calibri" panose="020F0502020204030204" pitchFamily="34" charset="0"/>
                        <a:ea typeface="Times New Roman" panose="02020603050405020304" pitchFamily="18" charset="0"/>
                        <a:cs typeface="Calibri" panose="020F0502020204030204" pitchFamily="34" charset="0"/>
                      </a:endParaRPr>
                    </a:p>
                  </a:txBody>
                  <a:tcPr anchor="b"/>
                </a:tc>
                <a:tc>
                  <a:txBody>
                    <a:bodyPr/>
                    <a:lstStyle/>
                    <a:p>
                      <a:pPr algn="r">
                        <a:lnSpc>
                          <a:spcPts val="1300"/>
                        </a:lnSpc>
                        <a:spcAft>
                          <a:spcPts val="600"/>
                        </a:spcAft>
                        <a:tabLst>
                          <a:tab pos="810260" algn="l"/>
                          <a:tab pos="1620520" algn="l"/>
                          <a:tab pos="2430780" algn="l"/>
                          <a:tab pos="4050665" algn="l"/>
                        </a:tabLst>
                      </a:pPr>
                      <a:r>
                        <a:rPr lang="sv-SE" sz="1800">
                          <a:effectLst/>
                          <a:latin typeface="Calibri" panose="020F0502020204030204" pitchFamily="34" charset="0"/>
                          <a:cs typeface="Calibri" panose="020F0502020204030204" pitchFamily="34" charset="0"/>
                        </a:rPr>
                        <a:t>-</a:t>
                      </a:r>
                      <a:endParaRPr lang="sv-SE" sz="1800">
                        <a:effectLst/>
                        <a:latin typeface="Calibri" panose="020F0502020204030204" pitchFamily="34" charset="0"/>
                        <a:ea typeface="Times New Roman" panose="02020603050405020304" pitchFamily="18" charset="0"/>
                        <a:cs typeface="Calibri" panose="020F0502020204030204" pitchFamily="34" charset="0"/>
                      </a:endParaRPr>
                    </a:p>
                  </a:txBody>
                  <a:tcPr anchor="b"/>
                </a:tc>
                <a:tc>
                  <a:txBody>
                    <a:bodyPr/>
                    <a:lstStyle/>
                    <a:p>
                      <a:pPr algn="r">
                        <a:lnSpc>
                          <a:spcPts val="1300"/>
                        </a:lnSpc>
                        <a:spcAft>
                          <a:spcPts val="600"/>
                        </a:spcAft>
                        <a:tabLst>
                          <a:tab pos="810260" algn="l"/>
                          <a:tab pos="1620520" algn="l"/>
                          <a:tab pos="2430780" algn="l"/>
                          <a:tab pos="4050665" algn="l"/>
                        </a:tabLst>
                      </a:pPr>
                      <a:r>
                        <a:rPr lang="sv-SE" sz="1800">
                          <a:effectLst/>
                          <a:latin typeface="Calibri" panose="020F0502020204030204" pitchFamily="34" charset="0"/>
                          <a:cs typeface="Calibri" panose="020F0502020204030204" pitchFamily="34" charset="0"/>
                        </a:rPr>
                        <a:t>-</a:t>
                      </a:r>
                      <a:endParaRPr lang="sv-SE" sz="1800">
                        <a:effectLst/>
                        <a:latin typeface="Calibri" panose="020F0502020204030204" pitchFamily="34" charset="0"/>
                        <a:ea typeface="Times New Roman" panose="02020603050405020304" pitchFamily="18" charset="0"/>
                        <a:cs typeface="Calibri" panose="020F0502020204030204" pitchFamily="34" charset="0"/>
                      </a:endParaRPr>
                    </a:p>
                  </a:txBody>
                  <a:tcPr anchor="b"/>
                </a:tc>
                <a:extLst>
                  <a:ext uri="{0D108BD9-81ED-4DB2-BD59-A6C34878D82A}">
                    <a16:rowId xmlns:a16="http://schemas.microsoft.com/office/drawing/2014/main" val="3370097364"/>
                  </a:ext>
                </a:extLst>
              </a:tr>
              <a:tr h="353916">
                <a:tc>
                  <a:txBody>
                    <a:bodyPr/>
                    <a:lstStyle/>
                    <a:p>
                      <a:pPr marL="144145" algn="r">
                        <a:lnSpc>
                          <a:spcPts val="1300"/>
                        </a:lnSpc>
                        <a:spcAft>
                          <a:spcPts val="600"/>
                        </a:spcAft>
                        <a:tabLst>
                          <a:tab pos="810260" algn="l"/>
                          <a:tab pos="1620520" algn="l"/>
                          <a:tab pos="2430780" algn="l"/>
                          <a:tab pos="4050665" algn="l"/>
                          <a:tab pos="828040" algn="l"/>
                        </a:tabLst>
                      </a:pPr>
                      <a:r>
                        <a:rPr lang="sv-SE" sz="1800" b="0">
                          <a:effectLst/>
                          <a:latin typeface="Calibri" panose="020F0502020204030204" pitchFamily="34" charset="0"/>
                          <a:cs typeface="Calibri" panose="020F0502020204030204" pitchFamily="34" charset="0"/>
                        </a:rPr>
                        <a:t>1-4 Anställda</a:t>
                      </a:r>
                      <a:endParaRPr lang="sv-SE" sz="1800" b="0" dirty="0">
                        <a:effectLst/>
                        <a:latin typeface="Calibri" panose="020F0502020204030204" pitchFamily="34" charset="0"/>
                        <a:ea typeface="Times New Roman" panose="02020603050405020304" pitchFamily="18" charset="0"/>
                        <a:cs typeface="Calibri" panose="020F0502020204030204" pitchFamily="34" charset="0"/>
                      </a:endParaRPr>
                    </a:p>
                  </a:txBody>
                  <a:tcPr anchor="b"/>
                </a:tc>
                <a:tc>
                  <a:txBody>
                    <a:bodyPr/>
                    <a:lstStyle/>
                    <a:p>
                      <a:pPr algn="r" fontAlgn="ctr"/>
                      <a:r>
                        <a:rPr lang="sv-SE" sz="1800" b="0" i="0" u="none" strike="noStrike" dirty="0">
                          <a:solidFill>
                            <a:srgbClr val="000000"/>
                          </a:solidFill>
                          <a:effectLst/>
                          <a:latin typeface="Calibri" panose="020F0502020204030204" pitchFamily="34" charset="0"/>
                          <a:cs typeface="Calibri" panose="020F0502020204030204" pitchFamily="34" charset="0"/>
                        </a:rPr>
                        <a:t>42 254</a:t>
                      </a:r>
                    </a:p>
                  </a:txBody>
                  <a:tcPr anchor="ctr"/>
                </a:tc>
                <a:tc>
                  <a:txBody>
                    <a:bodyPr/>
                    <a:lstStyle/>
                    <a:p>
                      <a:pPr algn="r" fontAlgn="ctr"/>
                      <a:r>
                        <a:rPr lang="sv-SE" sz="1800" b="0" i="0" u="none" strike="noStrike" dirty="0">
                          <a:solidFill>
                            <a:srgbClr val="000000"/>
                          </a:solidFill>
                          <a:effectLst/>
                          <a:latin typeface="Calibri" panose="020F0502020204030204" pitchFamily="34" charset="0"/>
                          <a:cs typeface="Calibri" panose="020F0502020204030204" pitchFamily="34" charset="0"/>
                        </a:rPr>
                        <a:t>49,9%</a:t>
                      </a:r>
                    </a:p>
                  </a:txBody>
                  <a:tcPr anchor="ctr"/>
                </a:tc>
                <a:tc>
                  <a:txBody>
                    <a:bodyPr/>
                    <a:lstStyle/>
                    <a:p>
                      <a:pPr algn="r" fontAlgn="ctr"/>
                      <a:r>
                        <a:rPr lang="sv-SE" sz="1800" b="0" i="0" u="none" strike="noStrike" dirty="0">
                          <a:solidFill>
                            <a:srgbClr val="000000"/>
                          </a:solidFill>
                          <a:effectLst/>
                          <a:latin typeface="Calibri" panose="020F0502020204030204" pitchFamily="34" charset="0"/>
                          <a:cs typeface="Calibri" panose="020F0502020204030204" pitchFamily="34" charset="0"/>
                        </a:rPr>
                        <a:t>66 159</a:t>
                      </a:r>
                    </a:p>
                  </a:txBody>
                  <a:tcPr anchor="ctr"/>
                </a:tc>
                <a:tc>
                  <a:txBody>
                    <a:bodyPr/>
                    <a:lstStyle/>
                    <a:p>
                      <a:pPr algn="r" fontAlgn="ctr"/>
                      <a:r>
                        <a:rPr lang="sv-SE" sz="1800" b="0" i="0" u="none" strike="noStrike">
                          <a:solidFill>
                            <a:srgbClr val="000000"/>
                          </a:solidFill>
                          <a:effectLst/>
                          <a:latin typeface="Calibri" panose="020F0502020204030204" pitchFamily="34" charset="0"/>
                          <a:cs typeface="Calibri" panose="020F0502020204030204" pitchFamily="34" charset="0"/>
                        </a:rPr>
                        <a:t>9,3%</a:t>
                      </a:r>
                    </a:p>
                  </a:txBody>
                  <a:tcPr anchor="ctr"/>
                </a:tc>
                <a:tc>
                  <a:txBody>
                    <a:bodyPr/>
                    <a:lstStyle/>
                    <a:p>
                      <a:pPr algn="r" fontAlgn="ctr"/>
                      <a:r>
                        <a:rPr lang="sv-SE" sz="1800" b="0" i="0" u="none" strike="noStrike">
                          <a:solidFill>
                            <a:srgbClr val="000000"/>
                          </a:solidFill>
                          <a:effectLst/>
                          <a:latin typeface="Calibri" panose="020F0502020204030204" pitchFamily="34" charset="0"/>
                          <a:cs typeface="Calibri" panose="020F0502020204030204" pitchFamily="34" charset="0"/>
                        </a:rPr>
                        <a:t>1,6</a:t>
                      </a:r>
                    </a:p>
                  </a:txBody>
                  <a:tcPr anchor="ctr"/>
                </a:tc>
                <a:extLst>
                  <a:ext uri="{0D108BD9-81ED-4DB2-BD59-A6C34878D82A}">
                    <a16:rowId xmlns:a16="http://schemas.microsoft.com/office/drawing/2014/main" val="2186637055"/>
                  </a:ext>
                </a:extLst>
              </a:tr>
              <a:tr h="353916">
                <a:tc>
                  <a:txBody>
                    <a:bodyPr/>
                    <a:lstStyle/>
                    <a:p>
                      <a:pPr marL="144145" algn="r">
                        <a:lnSpc>
                          <a:spcPts val="1300"/>
                        </a:lnSpc>
                        <a:spcAft>
                          <a:spcPts val="600"/>
                        </a:spcAft>
                        <a:tabLst>
                          <a:tab pos="810260" algn="l"/>
                          <a:tab pos="1620520" algn="l"/>
                          <a:tab pos="2430780" algn="l"/>
                          <a:tab pos="4050665" algn="l"/>
                          <a:tab pos="828040" algn="l"/>
                        </a:tabLst>
                      </a:pPr>
                      <a:r>
                        <a:rPr lang="sv-SE" sz="1800" b="0">
                          <a:effectLst/>
                          <a:latin typeface="Calibri" panose="020F0502020204030204" pitchFamily="34" charset="0"/>
                          <a:cs typeface="Calibri" panose="020F0502020204030204" pitchFamily="34" charset="0"/>
                        </a:rPr>
                        <a:t>5-9 Anställda</a:t>
                      </a:r>
                      <a:endParaRPr lang="sv-SE" sz="1800" b="0" dirty="0">
                        <a:effectLst/>
                        <a:latin typeface="Calibri" panose="020F0502020204030204" pitchFamily="34" charset="0"/>
                        <a:ea typeface="Times New Roman" panose="02020603050405020304" pitchFamily="18" charset="0"/>
                        <a:cs typeface="Calibri" panose="020F0502020204030204" pitchFamily="34" charset="0"/>
                      </a:endParaRPr>
                    </a:p>
                  </a:txBody>
                  <a:tcPr anchor="b"/>
                </a:tc>
                <a:tc>
                  <a:txBody>
                    <a:bodyPr/>
                    <a:lstStyle/>
                    <a:p>
                      <a:pPr algn="r" fontAlgn="ctr"/>
                      <a:r>
                        <a:rPr lang="sv-SE" sz="1800" b="0" i="0" u="none" strike="noStrike" dirty="0">
                          <a:solidFill>
                            <a:srgbClr val="000000"/>
                          </a:solidFill>
                          <a:effectLst/>
                          <a:latin typeface="Calibri" panose="020F0502020204030204" pitchFamily="34" charset="0"/>
                          <a:cs typeface="Calibri" panose="020F0502020204030204" pitchFamily="34" charset="0"/>
                        </a:rPr>
                        <a:t>7 020</a:t>
                      </a:r>
                    </a:p>
                  </a:txBody>
                  <a:tcPr anchor="ctr"/>
                </a:tc>
                <a:tc>
                  <a:txBody>
                    <a:bodyPr/>
                    <a:lstStyle/>
                    <a:p>
                      <a:pPr algn="r" fontAlgn="ctr"/>
                      <a:r>
                        <a:rPr lang="sv-SE" sz="1800" b="0" i="0" u="none" strike="noStrike" dirty="0">
                          <a:solidFill>
                            <a:srgbClr val="000000"/>
                          </a:solidFill>
                          <a:effectLst/>
                          <a:latin typeface="Calibri" panose="020F0502020204030204" pitchFamily="34" charset="0"/>
                          <a:cs typeface="Calibri" panose="020F0502020204030204" pitchFamily="34" charset="0"/>
                        </a:rPr>
                        <a:t>8,3%</a:t>
                      </a:r>
                    </a:p>
                  </a:txBody>
                  <a:tcPr anchor="ctr"/>
                </a:tc>
                <a:tc>
                  <a:txBody>
                    <a:bodyPr/>
                    <a:lstStyle/>
                    <a:p>
                      <a:pPr algn="r" fontAlgn="ctr"/>
                      <a:r>
                        <a:rPr lang="sv-SE" sz="1800" b="0" i="0" u="none" strike="noStrike" dirty="0">
                          <a:solidFill>
                            <a:srgbClr val="000000"/>
                          </a:solidFill>
                          <a:effectLst/>
                          <a:latin typeface="Calibri" panose="020F0502020204030204" pitchFamily="34" charset="0"/>
                          <a:cs typeface="Calibri" panose="020F0502020204030204" pitchFamily="34" charset="0"/>
                        </a:rPr>
                        <a:t>47 096</a:t>
                      </a:r>
                    </a:p>
                  </a:txBody>
                  <a:tcPr anchor="ctr"/>
                </a:tc>
                <a:tc>
                  <a:txBody>
                    <a:bodyPr/>
                    <a:lstStyle/>
                    <a:p>
                      <a:pPr algn="r" fontAlgn="ctr"/>
                      <a:r>
                        <a:rPr lang="sv-SE" sz="1800" b="0" i="0" u="none" strike="noStrike" dirty="0">
                          <a:solidFill>
                            <a:srgbClr val="000000"/>
                          </a:solidFill>
                          <a:effectLst/>
                          <a:latin typeface="Calibri" panose="020F0502020204030204" pitchFamily="34" charset="0"/>
                          <a:cs typeface="Calibri" panose="020F0502020204030204" pitchFamily="34" charset="0"/>
                        </a:rPr>
                        <a:t>6,6%</a:t>
                      </a:r>
                    </a:p>
                  </a:txBody>
                  <a:tcPr anchor="ctr"/>
                </a:tc>
                <a:tc>
                  <a:txBody>
                    <a:bodyPr/>
                    <a:lstStyle/>
                    <a:p>
                      <a:pPr algn="r" fontAlgn="ctr"/>
                      <a:r>
                        <a:rPr lang="sv-SE" sz="1800" b="0" i="0" u="none" strike="noStrike">
                          <a:solidFill>
                            <a:srgbClr val="000000"/>
                          </a:solidFill>
                          <a:effectLst/>
                          <a:latin typeface="Calibri" panose="020F0502020204030204" pitchFamily="34" charset="0"/>
                          <a:cs typeface="Calibri" panose="020F0502020204030204" pitchFamily="34" charset="0"/>
                        </a:rPr>
                        <a:t>6,7</a:t>
                      </a:r>
                    </a:p>
                  </a:txBody>
                  <a:tcPr anchor="ctr"/>
                </a:tc>
                <a:extLst>
                  <a:ext uri="{0D108BD9-81ED-4DB2-BD59-A6C34878D82A}">
                    <a16:rowId xmlns:a16="http://schemas.microsoft.com/office/drawing/2014/main" val="102044907"/>
                  </a:ext>
                </a:extLst>
              </a:tr>
              <a:tr h="353916">
                <a:tc>
                  <a:txBody>
                    <a:bodyPr/>
                    <a:lstStyle/>
                    <a:p>
                      <a:pPr marL="144145" algn="r">
                        <a:lnSpc>
                          <a:spcPts val="1300"/>
                        </a:lnSpc>
                        <a:spcAft>
                          <a:spcPts val="600"/>
                        </a:spcAft>
                        <a:tabLst>
                          <a:tab pos="810260" algn="l"/>
                          <a:tab pos="1620520" algn="l"/>
                          <a:tab pos="2430780" algn="l"/>
                          <a:tab pos="4050665" algn="l"/>
                          <a:tab pos="828040" algn="l"/>
                        </a:tabLst>
                      </a:pPr>
                      <a:r>
                        <a:rPr lang="sv-SE" sz="1800" b="0">
                          <a:effectLst/>
                          <a:latin typeface="Calibri" panose="020F0502020204030204" pitchFamily="34" charset="0"/>
                          <a:cs typeface="Calibri" panose="020F0502020204030204" pitchFamily="34" charset="0"/>
                        </a:rPr>
                        <a:t>10-19 Anställda</a:t>
                      </a:r>
                      <a:endParaRPr lang="sv-SE" sz="1800" b="0" dirty="0">
                        <a:effectLst/>
                        <a:latin typeface="Calibri" panose="020F0502020204030204" pitchFamily="34" charset="0"/>
                        <a:ea typeface="Times New Roman" panose="02020603050405020304" pitchFamily="18" charset="0"/>
                        <a:cs typeface="Calibri" panose="020F0502020204030204" pitchFamily="34" charset="0"/>
                      </a:endParaRPr>
                    </a:p>
                  </a:txBody>
                  <a:tcPr anchor="b"/>
                </a:tc>
                <a:tc>
                  <a:txBody>
                    <a:bodyPr/>
                    <a:lstStyle/>
                    <a:p>
                      <a:pPr algn="r" fontAlgn="ctr"/>
                      <a:r>
                        <a:rPr lang="sv-SE" sz="1800" b="0" i="0" u="none" strike="noStrike">
                          <a:solidFill>
                            <a:srgbClr val="000000"/>
                          </a:solidFill>
                          <a:effectLst/>
                          <a:latin typeface="Calibri" panose="020F0502020204030204" pitchFamily="34" charset="0"/>
                          <a:cs typeface="Calibri" panose="020F0502020204030204" pitchFamily="34" charset="0"/>
                        </a:rPr>
                        <a:t>4 482</a:t>
                      </a:r>
                      <a:endParaRPr lang="sv-SE" sz="1800" b="0" i="0" u="none" strike="noStrike" dirty="0">
                        <a:solidFill>
                          <a:srgbClr val="000000"/>
                        </a:solidFill>
                        <a:effectLst/>
                        <a:latin typeface="Calibri" panose="020F0502020204030204" pitchFamily="34" charset="0"/>
                        <a:cs typeface="Calibri" panose="020F0502020204030204" pitchFamily="34" charset="0"/>
                      </a:endParaRPr>
                    </a:p>
                  </a:txBody>
                  <a:tcPr anchor="ctr"/>
                </a:tc>
                <a:tc>
                  <a:txBody>
                    <a:bodyPr/>
                    <a:lstStyle/>
                    <a:p>
                      <a:pPr algn="r" fontAlgn="ctr"/>
                      <a:r>
                        <a:rPr lang="sv-SE" sz="1800" b="0" i="0" u="none" strike="noStrike" dirty="0">
                          <a:solidFill>
                            <a:srgbClr val="000000"/>
                          </a:solidFill>
                          <a:effectLst/>
                          <a:latin typeface="Calibri" panose="020F0502020204030204" pitchFamily="34" charset="0"/>
                          <a:cs typeface="Calibri" panose="020F0502020204030204" pitchFamily="34" charset="0"/>
                        </a:rPr>
                        <a:t>5,3%</a:t>
                      </a:r>
                    </a:p>
                  </a:txBody>
                  <a:tcPr anchor="ctr"/>
                </a:tc>
                <a:tc>
                  <a:txBody>
                    <a:bodyPr/>
                    <a:lstStyle/>
                    <a:p>
                      <a:pPr algn="r" fontAlgn="ctr"/>
                      <a:r>
                        <a:rPr lang="sv-SE" sz="1800" b="0" i="0" u="none" strike="noStrike" dirty="0">
                          <a:solidFill>
                            <a:srgbClr val="000000"/>
                          </a:solidFill>
                          <a:effectLst/>
                          <a:latin typeface="Calibri" panose="020F0502020204030204" pitchFamily="34" charset="0"/>
                          <a:cs typeface="Calibri" panose="020F0502020204030204" pitchFamily="34" charset="0"/>
                        </a:rPr>
                        <a:t>60 105</a:t>
                      </a:r>
                    </a:p>
                  </a:txBody>
                  <a:tcPr anchor="ctr"/>
                </a:tc>
                <a:tc>
                  <a:txBody>
                    <a:bodyPr/>
                    <a:lstStyle/>
                    <a:p>
                      <a:pPr algn="r" fontAlgn="ctr"/>
                      <a:r>
                        <a:rPr lang="sv-SE" sz="1800" b="0" i="0" u="none" strike="noStrike" dirty="0">
                          <a:solidFill>
                            <a:srgbClr val="000000"/>
                          </a:solidFill>
                          <a:effectLst/>
                          <a:latin typeface="Calibri" panose="020F0502020204030204" pitchFamily="34" charset="0"/>
                          <a:cs typeface="Calibri" panose="020F0502020204030204" pitchFamily="34" charset="0"/>
                        </a:rPr>
                        <a:t>8,5%</a:t>
                      </a:r>
                    </a:p>
                  </a:txBody>
                  <a:tcPr anchor="ctr"/>
                </a:tc>
                <a:tc>
                  <a:txBody>
                    <a:bodyPr/>
                    <a:lstStyle/>
                    <a:p>
                      <a:pPr algn="r" fontAlgn="ctr"/>
                      <a:r>
                        <a:rPr lang="sv-SE" sz="1800" b="0" i="0" u="none" strike="noStrike" dirty="0">
                          <a:solidFill>
                            <a:srgbClr val="000000"/>
                          </a:solidFill>
                          <a:effectLst/>
                          <a:latin typeface="Calibri" panose="020F0502020204030204" pitchFamily="34" charset="0"/>
                          <a:cs typeface="Calibri" panose="020F0502020204030204" pitchFamily="34" charset="0"/>
                        </a:rPr>
                        <a:t>13,4</a:t>
                      </a:r>
                    </a:p>
                  </a:txBody>
                  <a:tcPr anchor="ctr"/>
                </a:tc>
                <a:extLst>
                  <a:ext uri="{0D108BD9-81ED-4DB2-BD59-A6C34878D82A}">
                    <a16:rowId xmlns:a16="http://schemas.microsoft.com/office/drawing/2014/main" val="2400007013"/>
                  </a:ext>
                </a:extLst>
              </a:tr>
              <a:tr h="353916">
                <a:tc>
                  <a:txBody>
                    <a:bodyPr/>
                    <a:lstStyle/>
                    <a:p>
                      <a:pPr marL="144145" algn="r">
                        <a:lnSpc>
                          <a:spcPts val="1300"/>
                        </a:lnSpc>
                        <a:spcAft>
                          <a:spcPts val="600"/>
                        </a:spcAft>
                        <a:tabLst>
                          <a:tab pos="810260" algn="l"/>
                          <a:tab pos="1620520" algn="l"/>
                          <a:tab pos="2430780" algn="l"/>
                          <a:tab pos="4050665" algn="l"/>
                          <a:tab pos="828040" algn="l"/>
                        </a:tabLst>
                      </a:pPr>
                      <a:r>
                        <a:rPr lang="sv-SE" sz="1800" b="0">
                          <a:effectLst/>
                          <a:latin typeface="Calibri" panose="020F0502020204030204" pitchFamily="34" charset="0"/>
                          <a:cs typeface="Calibri" panose="020F0502020204030204" pitchFamily="34" charset="0"/>
                        </a:rPr>
                        <a:t>20-49 Anställda</a:t>
                      </a:r>
                      <a:endParaRPr lang="sv-SE" sz="1800" b="0" dirty="0">
                        <a:effectLst/>
                        <a:latin typeface="Calibri" panose="020F0502020204030204" pitchFamily="34" charset="0"/>
                        <a:ea typeface="Times New Roman" panose="02020603050405020304" pitchFamily="18" charset="0"/>
                        <a:cs typeface="Calibri" panose="020F0502020204030204" pitchFamily="34" charset="0"/>
                      </a:endParaRPr>
                    </a:p>
                  </a:txBody>
                  <a:tcPr anchor="b"/>
                </a:tc>
                <a:tc>
                  <a:txBody>
                    <a:bodyPr/>
                    <a:lstStyle/>
                    <a:p>
                      <a:pPr algn="r" fontAlgn="ctr"/>
                      <a:r>
                        <a:rPr lang="sv-SE" sz="1800" b="0" i="0" u="none" strike="noStrike">
                          <a:solidFill>
                            <a:srgbClr val="000000"/>
                          </a:solidFill>
                          <a:effectLst/>
                          <a:latin typeface="Calibri" panose="020F0502020204030204" pitchFamily="34" charset="0"/>
                          <a:cs typeface="Calibri" panose="020F0502020204030204" pitchFamily="34" charset="0"/>
                        </a:rPr>
                        <a:t>2 960</a:t>
                      </a:r>
                      <a:endParaRPr lang="sv-SE" sz="1800" b="0" i="0" u="none" strike="noStrike" dirty="0">
                        <a:solidFill>
                          <a:srgbClr val="000000"/>
                        </a:solidFill>
                        <a:effectLst/>
                        <a:latin typeface="Calibri" panose="020F0502020204030204" pitchFamily="34" charset="0"/>
                        <a:cs typeface="Calibri" panose="020F0502020204030204" pitchFamily="34" charset="0"/>
                      </a:endParaRPr>
                    </a:p>
                  </a:txBody>
                  <a:tcPr anchor="ctr"/>
                </a:tc>
                <a:tc>
                  <a:txBody>
                    <a:bodyPr/>
                    <a:lstStyle/>
                    <a:p>
                      <a:pPr algn="r" fontAlgn="ctr"/>
                      <a:r>
                        <a:rPr lang="sv-SE" sz="1800" b="0" i="0" u="none" strike="noStrike">
                          <a:solidFill>
                            <a:srgbClr val="000000"/>
                          </a:solidFill>
                          <a:effectLst/>
                          <a:latin typeface="Calibri" panose="020F0502020204030204" pitchFamily="34" charset="0"/>
                          <a:cs typeface="Calibri" panose="020F0502020204030204" pitchFamily="34" charset="0"/>
                        </a:rPr>
                        <a:t>3,5%</a:t>
                      </a:r>
                    </a:p>
                  </a:txBody>
                  <a:tcPr anchor="ctr"/>
                </a:tc>
                <a:tc>
                  <a:txBody>
                    <a:bodyPr/>
                    <a:lstStyle/>
                    <a:p>
                      <a:pPr algn="r" fontAlgn="ctr"/>
                      <a:r>
                        <a:rPr lang="sv-SE" sz="1800" b="0" i="0" u="none" strike="noStrike" dirty="0">
                          <a:solidFill>
                            <a:srgbClr val="000000"/>
                          </a:solidFill>
                          <a:effectLst/>
                          <a:latin typeface="Calibri" panose="020F0502020204030204" pitchFamily="34" charset="0"/>
                          <a:cs typeface="Calibri" panose="020F0502020204030204" pitchFamily="34" charset="0"/>
                        </a:rPr>
                        <a:t>89 608</a:t>
                      </a:r>
                    </a:p>
                  </a:txBody>
                  <a:tcPr anchor="ctr"/>
                </a:tc>
                <a:tc>
                  <a:txBody>
                    <a:bodyPr/>
                    <a:lstStyle/>
                    <a:p>
                      <a:pPr algn="r" fontAlgn="ctr"/>
                      <a:r>
                        <a:rPr lang="sv-SE" sz="1800" b="0" i="0" u="none" strike="noStrike">
                          <a:solidFill>
                            <a:srgbClr val="000000"/>
                          </a:solidFill>
                          <a:effectLst/>
                          <a:latin typeface="Calibri" panose="020F0502020204030204" pitchFamily="34" charset="0"/>
                          <a:cs typeface="Calibri" panose="020F0502020204030204" pitchFamily="34" charset="0"/>
                        </a:rPr>
                        <a:t>12,6%</a:t>
                      </a:r>
                    </a:p>
                  </a:txBody>
                  <a:tcPr anchor="ctr"/>
                </a:tc>
                <a:tc>
                  <a:txBody>
                    <a:bodyPr/>
                    <a:lstStyle/>
                    <a:p>
                      <a:pPr algn="r" fontAlgn="ctr"/>
                      <a:r>
                        <a:rPr lang="sv-SE" sz="1800" b="0" i="0" u="none" strike="noStrike" dirty="0">
                          <a:solidFill>
                            <a:srgbClr val="000000"/>
                          </a:solidFill>
                          <a:effectLst/>
                          <a:latin typeface="Calibri" panose="020F0502020204030204" pitchFamily="34" charset="0"/>
                          <a:cs typeface="Calibri" panose="020F0502020204030204" pitchFamily="34" charset="0"/>
                        </a:rPr>
                        <a:t>30,3</a:t>
                      </a:r>
                    </a:p>
                  </a:txBody>
                  <a:tcPr anchor="ctr"/>
                </a:tc>
                <a:extLst>
                  <a:ext uri="{0D108BD9-81ED-4DB2-BD59-A6C34878D82A}">
                    <a16:rowId xmlns:a16="http://schemas.microsoft.com/office/drawing/2014/main" val="1782562237"/>
                  </a:ext>
                </a:extLst>
              </a:tr>
              <a:tr h="414403">
                <a:tc>
                  <a:txBody>
                    <a:bodyPr/>
                    <a:lstStyle/>
                    <a:p>
                      <a:pPr marL="144145" algn="r">
                        <a:lnSpc>
                          <a:spcPts val="1300"/>
                        </a:lnSpc>
                        <a:spcAft>
                          <a:spcPts val="600"/>
                        </a:spcAft>
                        <a:tabLst>
                          <a:tab pos="810260" algn="l"/>
                          <a:tab pos="1620520" algn="l"/>
                          <a:tab pos="2430780" algn="l"/>
                          <a:tab pos="4050665" algn="l"/>
                          <a:tab pos="828040" algn="l"/>
                        </a:tabLst>
                      </a:pPr>
                      <a:r>
                        <a:rPr lang="sv-SE" sz="1800" b="0">
                          <a:effectLst/>
                          <a:latin typeface="Calibri" panose="020F0502020204030204" pitchFamily="34" charset="0"/>
                          <a:cs typeface="Calibri" panose="020F0502020204030204" pitchFamily="34" charset="0"/>
                        </a:rPr>
                        <a:t>50-99 Anställda</a:t>
                      </a:r>
                      <a:endParaRPr lang="sv-SE" sz="1800" b="0" dirty="0">
                        <a:effectLst/>
                        <a:latin typeface="Calibri" panose="020F0502020204030204" pitchFamily="34" charset="0"/>
                        <a:ea typeface="Times New Roman" panose="02020603050405020304" pitchFamily="18" charset="0"/>
                        <a:cs typeface="Calibri" panose="020F0502020204030204" pitchFamily="34" charset="0"/>
                      </a:endParaRPr>
                    </a:p>
                  </a:txBody>
                  <a:tcPr anchor="b"/>
                </a:tc>
                <a:tc>
                  <a:txBody>
                    <a:bodyPr/>
                    <a:lstStyle/>
                    <a:p>
                      <a:pPr algn="r" fontAlgn="ctr"/>
                      <a:r>
                        <a:rPr lang="sv-SE" sz="1800" b="0" i="0" u="none" strike="noStrike">
                          <a:solidFill>
                            <a:srgbClr val="000000"/>
                          </a:solidFill>
                          <a:effectLst/>
                          <a:latin typeface="Calibri" panose="020F0502020204030204" pitchFamily="34" charset="0"/>
                          <a:cs typeface="Calibri" panose="020F0502020204030204" pitchFamily="34" charset="0"/>
                        </a:rPr>
                        <a:t>1 023</a:t>
                      </a:r>
                      <a:endParaRPr lang="sv-SE" sz="1800" b="0" i="0" u="none" strike="noStrike" dirty="0">
                        <a:solidFill>
                          <a:srgbClr val="000000"/>
                        </a:solidFill>
                        <a:effectLst/>
                        <a:latin typeface="Calibri" panose="020F0502020204030204" pitchFamily="34" charset="0"/>
                        <a:cs typeface="Calibri" panose="020F0502020204030204" pitchFamily="34" charset="0"/>
                      </a:endParaRPr>
                    </a:p>
                  </a:txBody>
                  <a:tcPr anchor="ctr"/>
                </a:tc>
                <a:tc>
                  <a:txBody>
                    <a:bodyPr/>
                    <a:lstStyle/>
                    <a:p>
                      <a:pPr algn="r" fontAlgn="ctr"/>
                      <a:r>
                        <a:rPr lang="sv-SE" sz="1800" b="0" i="0" u="none" strike="noStrike">
                          <a:solidFill>
                            <a:srgbClr val="000000"/>
                          </a:solidFill>
                          <a:effectLst/>
                          <a:latin typeface="Calibri" panose="020F0502020204030204" pitchFamily="34" charset="0"/>
                          <a:cs typeface="Calibri" panose="020F0502020204030204" pitchFamily="34" charset="0"/>
                        </a:rPr>
                        <a:t>1,2%</a:t>
                      </a:r>
                    </a:p>
                  </a:txBody>
                  <a:tcPr anchor="ctr"/>
                </a:tc>
                <a:tc>
                  <a:txBody>
                    <a:bodyPr/>
                    <a:lstStyle/>
                    <a:p>
                      <a:pPr algn="r" fontAlgn="ctr"/>
                      <a:r>
                        <a:rPr lang="sv-SE" sz="1800" b="0" i="0" u="none" strike="noStrike" dirty="0">
                          <a:solidFill>
                            <a:srgbClr val="000000"/>
                          </a:solidFill>
                          <a:effectLst/>
                          <a:latin typeface="Calibri" panose="020F0502020204030204" pitchFamily="34" charset="0"/>
                          <a:cs typeface="Calibri" panose="020F0502020204030204" pitchFamily="34" charset="0"/>
                        </a:rPr>
                        <a:t>72 105</a:t>
                      </a:r>
                    </a:p>
                  </a:txBody>
                  <a:tcPr anchor="ctr"/>
                </a:tc>
                <a:tc>
                  <a:txBody>
                    <a:bodyPr/>
                    <a:lstStyle/>
                    <a:p>
                      <a:pPr algn="r" fontAlgn="ctr"/>
                      <a:r>
                        <a:rPr lang="sv-SE" sz="1800" b="0" i="0" u="none" strike="noStrike" dirty="0">
                          <a:solidFill>
                            <a:srgbClr val="000000"/>
                          </a:solidFill>
                          <a:effectLst/>
                          <a:latin typeface="Calibri" panose="020F0502020204030204" pitchFamily="34" charset="0"/>
                          <a:cs typeface="Calibri" panose="020F0502020204030204" pitchFamily="34" charset="0"/>
                        </a:rPr>
                        <a:t>10,2%</a:t>
                      </a:r>
                    </a:p>
                  </a:txBody>
                  <a:tcPr anchor="ctr"/>
                </a:tc>
                <a:tc>
                  <a:txBody>
                    <a:bodyPr/>
                    <a:lstStyle/>
                    <a:p>
                      <a:pPr algn="r" fontAlgn="ctr"/>
                      <a:r>
                        <a:rPr lang="sv-SE" sz="1800" b="0" i="0" u="none" strike="noStrike" dirty="0">
                          <a:solidFill>
                            <a:srgbClr val="000000"/>
                          </a:solidFill>
                          <a:effectLst/>
                          <a:latin typeface="Calibri" panose="020F0502020204030204" pitchFamily="34" charset="0"/>
                          <a:cs typeface="Calibri" panose="020F0502020204030204" pitchFamily="34" charset="0"/>
                        </a:rPr>
                        <a:t>70,5</a:t>
                      </a:r>
                    </a:p>
                  </a:txBody>
                  <a:tcPr anchor="ctr"/>
                </a:tc>
                <a:extLst>
                  <a:ext uri="{0D108BD9-81ED-4DB2-BD59-A6C34878D82A}">
                    <a16:rowId xmlns:a16="http://schemas.microsoft.com/office/drawing/2014/main" val="3322997745"/>
                  </a:ext>
                </a:extLst>
              </a:tr>
              <a:tr h="336503">
                <a:tc>
                  <a:txBody>
                    <a:bodyPr/>
                    <a:lstStyle/>
                    <a:p>
                      <a:pPr marL="144145" algn="r">
                        <a:lnSpc>
                          <a:spcPts val="1300"/>
                        </a:lnSpc>
                        <a:spcAft>
                          <a:spcPts val="600"/>
                        </a:spcAft>
                        <a:tabLst>
                          <a:tab pos="810260" algn="l"/>
                          <a:tab pos="1620520" algn="l"/>
                          <a:tab pos="2430780" algn="l"/>
                          <a:tab pos="4050665" algn="l"/>
                          <a:tab pos="828040" algn="l"/>
                        </a:tabLst>
                      </a:pPr>
                      <a:r>
                        <a:rPr lang="sv-SE" sz="1800" b="0">
                          <a:effectLst/>
                          <a:latin typeface="Calibri" panose="020F0502020204030204" pitchFamily="34" charset="0"/>
                          <a:cs typeface="Calibri" panose="020F0502020204030204" pitchFamily="34" charset="0"/>
                        </a:rPr>
                        <a:t>100-199 Anställda</a:t>
                      </a:r>
                      <a:endParaRPr lang="sv-SE" sz="1800" b="0" dirty="0">
                        <a:effectLst/>
                        <a:latin typeface="Calibri" panose="020F0502020204030204" pitchFamily="34" charset="0"/>
                        <a:ea typeface="Times New Roman" panose="02020603050405020304" pitchFamily="18" charset="0"/>
                        <a:cs typeface="Calibri" panose="020F0502020204030204" pitchFamily="34" charset="0"/>
                      </a:endParaRPr>
                    </a:p>
                  </a:txBody>
                  <a:tcPr anchor="b"/>
                </a:tc>
                <a:tc>
                  <a:txBody>
                    <a:bodyPr/>
                    <a:lstStyle/>
                    <a:p>
                      <a:pPr algn="r" fontAlgn="ctr"/>
                      <a:r>
                        <a:rPr lang="sv-SE" sz="1800" b="0" i="0" u="none" strike="noStrike">
                          <a:solidFill>
                            <a:srgbClr val="000000"/>
                          </a:solidFill>
                          <a:effectLst/>
                          <a:latin typeface="Calibri" panose="020F0502020204030204" pitchFamily="34" charset="0"/>
                          <a:cs typeface="Calibri" panose="020F0502020204030204" pitchFamily="34" charset="0"/>
                        </a:rPr>
                        <a:t>513</a:t>
                      </a:r>
                    </a:p>
                  </a:txBody>
                  <a:tcPr anchor="ctr"/>
                </a:tc>
                <a:tc>
                  <a:txBody>
                    <a:bodyPr/>
                    <a:lstStyle/>
                    <a:p>
                      <a:pPr algn="r" fontAlgn="ctr"/>
                      <a:r>
                        <a:rPr lang="sv-SE" sz="1800" b="0" i="0" u="none" strike="noStrike">
                          <a:solidFill>
                            <a:srgbClr val="000000"/>
                          </a:solidFill>
                          <a:effectLst/>
                          <a:latin typeface="Calibri" panose="020F0502020204030204" pitchFamily="34" charset="0"/>
                          <a:cs typeface="Calibri" panose="020F0502020204030204" pitchFamily="34" charset="0"/>
                        </a:rPr>
                        <a:t>0,61%</a:t>
                      </a:r>
                    </a:p>
                  </a:txBody>
                  <a:tcPr anchor="ctr"/>
                </a:tc>
                <a:tc>
                  <a:txBody>
                    <a:bodyPr/>
                    <a:lstStyle/>
                    <a:p>
                      <a:pPr algn="r" fontAlgn="ctr"/>
                      <a:r>
                        <a:rPr lang="sv-SE" sz="1800" b="0" i="0" u="none" strike="noStrike">
                          <a:solidFill>
                            <a:srgbClr val="000000"/>
                          </a:solidFill>
                          <a:effectLst/>
                          <a:latin typeface="Calibri" panose="020F0502020204030204" pitchFamily="34" charset="0"/>
                          <a:cs typeface="Calibri" panose="020F0502020204030204" pitchFamily="34" charset="0"/>
                        </a:rPr>
                        <a:t>70 801</a:t>
                      </a:r>
                      <a:endParaRPr lang="sv-SE" sz="1800" b="0" i="0" u="none" strike="noStrike" dirty="0">
                        <a:solidFill>
                          <a:srgbClr val="000000"/>
                        </a:solidFill>
                        <a:effectLst/>
                        <a:latin typeface="Calibri" panose="020F0502020204030204" pitchFamily="34" charset="0"/>
                        <a:cs typeface="Calibri" panose="020F0502020204030204" pitchFamily="34" charset="0"/>
                      </a:endParaRPr>
                    </a:p>
                  </a:txBody>
                  <a:tcPr anchor="ctr"/>
                </a:tc>
                <a:tc>
                  <a:txBody>
                    <a:bodyPr/>
                    <a:lstStyle/>
                    <a:p>
                      <a:pPr algn="r" fontAlgn="ctr"/>
                      <a:r>
                        <a:rPr lang="sv-SE" sz="1800" b="0" i="0" u="none" strike="noStrike" dirty="0">
                          <a:solidFill>
                            <a:srgbClr val="000000"/>
                          </a:solidFill>
                          <a:effectLst/>
                          <a:latin typeface="Calibri" panose="020F0502020204030204" pitchFamily="34" charset="0"/>
                          <a:cs typeface="Calibri" panose="020F0502020204030204" pitchFamily="34" charset="0"/>
                        </a:rPr>
                        <a:t>10,0%</a:t>
                      </a:r>
                    </a:p>
                  </a:txBody>
                  <a:tcPr anchor="ctr"/>
                </a:tc>
                <a:tc>
                  <a:txBody>
                    <a:bodyPr/>
                    <a:lstStyle/>
                    <a:p>
                      <a:pPr algn="r" fontAlgn="ctr"/>
                      <a:r>
                        <a:rPr lang="sv-SE" sz="1800" b="0" i="0" u="none" strike="noStrike" dirty="0">
                          <a:solidFill>
                            <a:srgbClr val="000000"/>
                          </a:solidFill>
                          <a:effectLst/>
                          <a:latin typeface="Calibri" panose="020F0502020204030204" pitchFamily="34" charset="0"/>
                          <a:cs typeface="Calibri" panose="020F0502020204030204" pitchFamily="34" charset="0"/>
                        </a:rPr>
                        <a:t>138,0</a:t>
                      </a:r>
                    </a:p>
                  </a:txBody>
                  <a:tcPr anchor="ctr"/>
                </a:tc>
                <a:extLst>
                  <a:ext uri="{0D108BD9-81ED-4DB2-BD59-A6C34878D82A}">
                    <a16:rowId xmlns:a16="http://schemas.microsoft.com/office/drawing/2014/main" val="2965853979"/>
                  </a:ext>
                </a:extLst>
              </a:tr>
              <a:tr h="353916">
                <a:tc>
                  <a:txBody>
                    <a:bodyPr/>
                    <a:lstStyle/>
                    <a:p>
                      <a:pPr marL="144145" algn="r">
                        <a:lnSpc>
                          <a:spcPts val="1300"/>
                        </a:lnSpc>
                        <a:spcAft>
                          <a:spcPts val="600"/>
                        </a:spcAft>
                        <a:tabLst>
                          <a:tab pos="810260" algn="l"/>
                          <a:tab pos="1620520" algn="l"/>
                          <a:tab pos="2430780" algn="l"/>
                          <a:tab pos="4050665" algn="l"/>
                          <a:tab pos="828040" algn="l"/>
                        </a:tabLst>
                      </a:pPr>
                      <a:r>
                        <a:rPr lang="sv-SE" sz="1800" b="0">
                          <a:effectLst/>
                          <a:latin typeface="Calibri" panose="020F0502020204030204" pitchFamily="34" charset="0"/>
                          <a:cs typeface="Calibri" panose="020F0502020204030204" pitchFamily="34" charset="0"/>
                        </a:rPr>
                        <a:t>200-499 Anställda</a:t>
                      </a:r>
                      <a:endParaRPr lang="sv-SE" sz="1800" b="0" dirty="0">
                        <a:effectLst/>
                        <a:latin typeface="Calibri" panose="020F0502020204030204" pitchFamily="34" charset="0"/>
                        <a:ea typeface="Times New Roman" panose="02020603050405020304" pitchFamily="18" charset="0"/>
                        <a:cs typeface="Calibri" panose="020F0502020204030204" pitchFamily="34" charset="0"/>
                      </a:endParaRPr>
                    </a:p>
                  </a:txBody>
                  <a:tcPr anchor="b"/>
                </a:tc>
                <a:tc>
                  <a:txBody>
                    <a:bodyPr/>
                    <a:lstStyle/>
                    <a:p>
                      <a:pPr algn="r" fontAlgn="ctr"/>
                      <a:r>
                        <a:rPr lang="sv-SE" sz="1800" b="0" i="0" u="none" strike="noStrike">
                          <a:solidFill>
                            <a:srgbClr val="000000"/>
                          </a:solidFill>
                          <a:effectLst/>
                          <a:latin typeface="Calibri" panose="020F0502020204030204" pitchFamily="34" charset="0"/>
                          <a:cs typeface="Calibri" panose="020F0502020204030204" pitchFamily="34" charset="0"/>
                        </a:rPr>
                        <a:t>265</a:t>
                      </a:r>
                    </a:p>
                  </a:txBody>
                  <a:tcPr anchor="ctr"/>
                </a:tc>
                <a:tc>
                  <a:txBody>
                    <a:bodyPr/>
                    <a:lstStyle/>
                    <a:p>
                      <a:pPr algn="r" fontAlgn="ctr"/>
                      <a:r>
                        <a:rPr lang="sv-SE" sz="1800" b="0" i="0" u="none" strike="noStrike">
                          <a:solidFill>
                            <a:srgbClr val="000000"/>
                          </a:solidFill>
                          <a:effectLst/>
                          <a:latin typeface="Calibri" panose="020F0502020204030204" pitchFamily="34" charset="0"/>
                          <a:cs typeface="Calibri" panose="020F0502020204030204" pitchFamily="34" charset="0"/>
                        </a:rPr>
                        <a:t>0,31%</a:t>
                      </a:r>
                    </a:p>
                  </a:txBody>
                  <a:tcPr anchor="ctr"/>
                </a:tc>
                <a:tc>
                  <a:txBody>
                    <a:bodyPr/>
                    <a:lstStyle/>
                    <a:p>
                      <a:pPr algn="r" fontAlgn="ctr"/>
                      <a:r>
                        <a:rPr lang="sv-SE" sz="1800" b="0" i="0" u="none" strike="noStrike">
                          <a:solidFill>
                            <a:srgbClr val="000000"/>
                          </a:solidFill>
                          <a:effectLst/>
                          <a:latin typeface="Calibri" panose="020F0502020204030204" pitchFamily="34" charset="0"/>
                          <a:cs typeface="Calibri" panose="020F0502020204030204" pitchFamily="34" charset="0"/>
                        </a:rPr>
                        <a:t>79 134</a:t>
                      </a:r>
                      <a:endParaRPr lang="sv-SE" sz="1800" b="0" i="0" u="none" strike="noStrike" dirty="0">
                        <a:solidFill>
                          <a:srgbClr val="000000"/>
                        </a:solidFill>
                        <a:effectLst/>
                        <a:latin typeface="Calibri" panose="020F0502020204030204" pitchFamily="34" charset="0"/>
                        <a:cs typeface="Calibri" panose="020F0502020204030204" pitchFamily="34" charset="0"/>
                      </a:endParaRPr>
                    </a:p>
                  </a:txBody>
                  <a:tcPr anchor="ctr"/>
                </a:tc>
                <a:tc>
                  <a:txBody>
                    <a:bodyPr/>
                    <a:lstStyle/>
                    <a:p>
                      <a:pPr algn="r" fontAlgn="ctr"/>
                      <a:r>
                        <a:rPr lang="sv-SE" sz="1800" b="0" i="0" u="none" strike="noStrike" dirty="0">
                          <a:solidFill>
                            <a:srgbClr val="000000"/>
                          </a:solidFill>
                          <a:effectLst/>
                          <a:latin typeface="Calibri" panose="020F0502020204030204" pitchFamily="34" charset="0"/>
                          <a:cs typeface="Calibri" panose="020F0502020204030204" pitchFamily="34" charset="0"/>
                        </a:rPr>
                        <a:t>11,2%</a:t>
                      </a:r>
                    </a:p>
                  </a:txBody>
                  <a:tcPr anchor="ctr"/>
                </a:tc>
                <a:tc>
                  <a:txBody>
                    <a:bodyPr/>
                    <a:lstStyle/>
                    <a:p>
                      <a:pPr algn="r" fontAlgn="ctr"/>
                      <a:r>
                        <a:rPr lang="sv-SE" sz="1800" b="0" i="0" u="none" strike="noStrike" dirty="0">
                          <a:solidFill>
                            <a:srgbClr val="000000"/>
                          </a:solidFill>
                          <a:effectLst/>
                          <a:latin typeface="Calibri" panose="020F0502020204030204" pitchFamily="34" charset="0"/>
                          <a:cs typeface="Calibri" panose="020F0502020204030204" pitchFamily="34" charset="0"/>
                        </a:rPr>
                        <a:t>298,6</a:t>
                      </a:r>
                    </a:p>
                  </a:txBody>
                  <a:tcPr anchor="ctr"/>
                </a:tc>
                <a:extLst>
                  <a:ext uri="{0D108BD9-81ED-4DB2-BD59-A6C34878D82A}">
                    <a16:rowId xmlns:a16="http://schemas.microsoft.com/office/drawing/2014/main" val="3306761504"/>
                  </a:ext>
                </a:extLst>
              </a:tr>
              <a:tr h="353916">
                <a:tc>
                  <a:txBody>
                    <a:bodyPr/>
                    <a:lstStyle/>
                    <a:p>
                      <a:pPr marL="144145" algn="r">
                        <a:lnSpc>
                          <a:spcPts val="1300"/>
                        </a:lnSpc>
                        <a:spcAft>
                          <a:spcPts val="600"/>
                        </a:spcAft>
                        <a:tabLst>
                          <a:tab pos="810260" algn="l"/>
                          <a:tab pos="1620520" algn="l"/>
                          <a:tab pos="2430780" algn="l"/>
                          <a:tab pos="4050665" algn="l"/>
                          <a:tab pos="828040" algn="l"/>
                        </a:tabLst>
                      </a:pPr>
                      <a:r>
                        <a:rPr lang="sv-SE" sz="1800" b="0">
                          <a:effectLst/>
                          <a:latin typeface="Calibri" panose="020F0502020204030204" pitchFamily="34" charset="0"/>
                          <a:cs typeface="Calibri" panose="020F0502020204030204" pitchFamily="34" charset="0"/>
                        </a:rPr>
                        <a:t>500-999 Anställda</a:t>
                      </a:r>
                      <a:endParaRPr lang="sv-SE" sz="1800" b="0" dirty="0">
                        <a:effectLst/>
                        <a:latin typeface="Calibri" panose="020F0502020204030204" pitchFamily="34" charset="0"/>
                        <a:ea typeface="Times New Roman" panose="02020603050405020304" pitchFamily="18" charset="0"/>
                        <a:cs typeface="Calibri" panose="020F0502020204030204" pitchFamily="34" charset="0"/>
                      </a:endParaRPr>
                    </a:p>
                  </a:txBody>
                  <a:tcPr anchor="b"/>
                </a:tc>
                <a:tc>
                  <a:txBody>
                    <a:bodyPr/>
                    <a:lstStyle/>
                    <a:p>
                      <a:pPr algn="r" fontAlgn="ctr"/>
                      <a:r>
                        <a:rPr lang="sv-SE" sz="1800" b="0" i="0" u="none" strike="noStrike">
                          <a:solidFill>
                            <a:srgbClr val="000000"/>
                          </a:solidFill>
                          <a:effectLst/>
                          <a:latin typeface="Calibri" panose="020F0502020204030204" pitchFamily="34" charset="0"/>
                          <a:cs typeface="Calibri" panose="020F0502020204030204" pitchFamily="34" charset="0"/>
                        </a:rPr>
                        <a:t>66</a:t>
                      </a:r>
                    </a:p>
                  </a:txBody>
                  <a:tcPr anchor="ctr"/>
                </a:tc>
                <a:tc>
                  <a:txBody>
                    <a:bodyPr/>
                    <a:lstStyle/>
                    <a:p>
                      <a:pPr algn="r" fontAlgn="ctr"/>
                      <a:r>
                        <a:rPr lang="sv-SE" sz="1800" b="0" i="0" u="none" strike="noStrike">
                          <a:solidFill>
                            <a:srgbClr val="000000"/>
                          </a:solidFill>
                          <a:effectLst/>
                          <a:latin typeface="Calibri" panose="020F0502020204030204" pitchFamily="34" charset="0"/>
                          <a:cs typeface="Calibri" panose="020F0502020204030204" pitchFamily="34" charset="0"/>
                        </a:rPr>
                        <a:t>0,08%</a:t>
                      </a:r>
                    </a:p>
                  </a:txBody>
                  <a:tcPr anchor="ctr"/>
                </a:tc>
                <a:tc>
                  <a:txBody>
                    <a:bodyPr/>
                    <a:lstStyle/>
                    <a:p>
                      <a:pPr algn="r" fontAlgn="ctr"/>
                      <a:r>
                        <a:rPr lang="sv-SE" sz="1800" b="0" i="0" u="none" strike="noStrike">
                          <a:solidFill>
                            <a:srgbClr val="000000"/>
                          </a:solidFill>
                          <a:effectLst/>
                          <a:latin typeface="Calibri" panose="020F0502020204030204" pitchFamily="34" charset="0"/>
                          <a:cs typeface="Calibri" panose="020F0502020204030204" pitchFamily="34" charset="0"/>
                        </a:rPr>
                        <a:t>44 971</a:t>
                      </a:r>
                      <a:endParaRPr lang="sv-SE" sz="1800" b="0" i="0" u="none" strike="noStrike" dirty="0">
                        <a:solidFill>
                          <a:srgbClr val="000000"/>
                        </a:solidFill>
                        <a:effectLst/>
                        <a:latin typeface="Calibri" panose="020F0502020204030204" pitchFamily="34" charset="0"/>
                        <a:cs typeface="Calibri" panose="020F0502020204030204" pitchFamily="34" charset="0"/>
                      </a:endParaRPr>
                    </a:p>
                  </a:txBody>
                  <a:tcPr anchor="ctr"/>
                </a:tc>
                <a:tc>
                  <a:txBody>
                    <a:bodyPr/>
                    <a:lstStyle/>
                    <a:p>
                      <a:pPr algn="r" fontAlgn="ctr"/>
                      <a:r>
                        <a:rPr lang="sv-SE" sz="1800" b="0" i="0" u="none" strike="noStrike" dirty="0">
                          <a:solidFill>
                            <a:srgbClr val="000000"/>
                          </a:solidFill>
                          <a:effectLst/>
                          <a:latin typeface="Calibri" panose="020F0502020204030204" pitchFamily="34" charset="0"/>
                          <a:cs typeface="Calibri" panose="020F0502020204030204" pitchFamily="34" charset="0"/>
                        </a:rPr>
                        <a:t>6,3%</a:t>
                      </a:r>
                    </a:p>
                  </a:txBody>
                  <a:tcPr anchor="ctr"/>
                </a:tc>
                <a:tc>
                  <a:txBody>
                    <a:bodyPr/>
                    <a:lstStyle/>
                    <a:p>
                      <a:pPr algn="r" fontAlgn="ctr"/>
                      <a:r>
                        <a:rPr lang="sv-SE" sz="1800" b="0" i="0" u="none" strike="noStrike" dirty="0">
                          <a:solidFill>
                            <a:srgbClr val="000000"/>
                          </a:solidFill>
                          <a:effectLst/>
                          <a:latin typeface="Calibri" panose="020F0502020204030204" pitchFamily="34" charset="0"/>
                          <a:cs typeface="Calibri" panose="020F0502020204030204" pitchFamily="34" charset="0"/>
                        </a:rPr>
                        <a:t>681,4</a:t>
                      </a:r>
                    </a:p>
                  </a:txBody>
                  <a:tcPr anchor="ctr"/>
                </a:tc>
                <a:extLst>
                  <a:ext uri="{0D108BD9-81ED-4DB2-BD59-A6C34878D82A}">
                    <a16:rowId xmlns:a16="http://schemas.microsoft.com/office/drawing/2014/main" val="1028524290"/>
                  </a:ext>
                </a:extLst>
              </a:tr>
              <a:tr h="353916">
                <a:tc>
                  <a:txBody>
                    <a:bodyPr/>
                    <a:lstStyle/>
                    <a:p>
                      <a:pPr marL="144145" algn="r">
                        <a:lnSpc>
                          <a:spcPts val="1300"/>
                        </a:lnSpc>
                        <a:spcAft>
                          <a:spcPts val="600"/>
                        </a:spcAft>
                        <a:tabLst>
                          <a:tab pos="810260" algn="l"/>
                          <a:tab pos="1620520" algn="l"/>
                          <a:tab pos="2430780" algn="l"/>
                          <a:tab pos="4050665" algn="l"/>
                          <a:tab pos="828040" algn="l"/>
                        </a:tabLst>
                      </a:pPr>
                      <a:r>
                        <a:rPr lang="sv-SE" sz="1800" b="0">
                          <a:effectLst/>
                          <a:latin typeface="Calibri" panose="020F0502020204030204" pitchFamily="34" charset="0"/>
                          <a:cs typeface="Calibri" panose="020F0502020204030204" pitchFamily="34" charset="0"/>
                        </a:rPr>
                        <a:t>1000- Anställda</a:t>
                      </a:r>
                      <a:endParaRPr lang="sv-SE" sz="1800" b="0" dirty="0">
                        <a:effectLst/>
                        <a:latin typeface="Calibri" panose="020F0502020204030204" pitchFamily="34" charset="0"/>
                        <a:ea typeface="Times New Roman" panose="02020603050405020304" pitchFamily="18" charset="0"/>
                        <a:cs typeface="Calibri" panose="020F0502020204030204" pitchFamily="34" charset="0"/>
                      </a:endParaRPr>
                    </a:p>
                  </a:txBody>
                  <a:tcPr anchor="b"/>
                </a:tc>
                <a:tc>
                  <a:txBody>
                    <a:bodyPr/>
                    <a:lstStyle/>
                    <a:p>
                      <a:pPr algn="r" fontAlgn="ctr"/>
                      <a:r>
                        <a:rPr lang="sv-SE" sz="1800" b="0" i="0" u="none" strike="noStrike">
                          <a:solidFill>
                            <a:srgbClr val="000000"/>
                          </a:solidFill>
                          <a:effectLst/>
                          <a:latin typeface="Calibri" panose="020F0502020204030204" pitchFamily="34" charset="0"/>
                          <a:cs typeface="Calibri" panose="020F0502020204030204" pitchFamily="34" charset="0"/>
                        </a:rPr>
                        <a:t>55</a:t>
                      </a:r>
                    </a:p>
                  </a:txBody>
                  <a:tcPr anchor="ctr"/>
                </a:tc>
                <a:tc>
                  <a:txBody>
                    <a:bodyPr/>
                    <a:lstStyle/>
                    <a:p>
                      <a:pPr algn="r" fontAlgn="ctr"/>
                      <a:r>
                        <a:rPr lang="sv-SE" sz="1800" b="0" i="0" u="none" strike="noStrike">
                          <a:solidFill>
                            <a:srgbClr val="000000"/>
                          </a:solidFill>
                          <a:effectLst/>
                          <a:latin typeface="Calibri" panose="020F0502020204030204" pitchFamily="34" charset="0"/>
                          <a:cs typeface="Calibri" panose="020F0502020204030204" pitchFamily="34" charset="0"/>
                        </a:rPr>
                        <a:t>0,06%</a:t>
                      </a:r>
                    </a:p>
                  </a:txBody>
                  <a:tcPr anchor="ctr"/>
                </a:tc>
                <a:tc>
                  <a:txBody>
                    <a:bodyPr/>
                    <a:lstStyle/>
                    <a:p>
                      <a:pPr algn="r" fontAlgn="ctr"/>
                      <a:r>
                        <a:rPr lang="sv-SE" sz="1800" b="0" i="0" u="none" strike="noStrike">
                          <a:solidFill>
                            <a:srgbClr val="000000"/>
                          </a:solidFill>
                          <a:effectLst/>
                          <a:latin typeface="Calibri" panose="020F0502020204030204" pitchFamily="34" charset="0"/>
                          <a:cs typeface="Calibri" panose="020F0502020204030204" pitchFamily="34" charset="0"/>
                        </a:rPr>
                        <a:t>178 914</a:t>
                      </a:r>
                      <a:endParaRPr lang="sv-SE" sz="1800" b="0" i="0" u="none" strike="noStrike" dirty="0">
                        <a:solidFill>
                          <a:srgbClr val="000000"/>
                        </a:solidFill>
                        <a:effectLst/>
                        <a:latin typeface="Calibri" panose="020F0502020204030204" pitchFamily="34" charset="0"/>
                        <a:cs typeface="Calibri" panose="020F0502020204030204" pitchFamily="34" charset="0"/>
                      </a:endParaRPr>
                    </a:p>
                  </a:txBody>
                  <a:tcPr anchor="ctr"/>
                </a:tc>
                <a:tc>
                  <a:txBody>
                    <a:bodyPr/>
                    <a:lstStyle/>
                    <a:p>
                      <a:pPr algn="r" fontAlgn="ctr"/>
                      <a:r>
                        <a:rPr lang="sv-SE" sz="1800" b="0" i="0" u="none" strike="noStrike" dirty="0">
                          <a:solidFill>
                            <a:srgbClr val="000000"/>
                          </a:solidFill>
                          <a:effectLst/>
                          <a:latin typeface="Calibri" panose="020F0502020204030204" pitchFamily="34" charset="0"/>
                          <a:cs typeface="Calibri" panose="020F0502020204030204" pitchFamily="34" charset="0"/>
                        </a:rPr>
                        <a:t>25,2%</a:t>
                      </a:r>
                    </a:p>
                  </a:txBody>
                  <a:tcPr anchor="ctr"/>
                </a:tc>
                <a:tc>
                  <a:txBody>
                    <a:bodyPr/>
                    <a:lstStyle/>
                    <a:p>
                      <a:pPr algn="r" fontAlgn="ctr"/>
                      <a:r>
                        <a:rPr lang="sv-SE" sz="1800" b="0" i="0" u="none" strike="noStrike" dirty="0">
                          <a:solidFill>
                            <a:srgbClr val="000000"/>
                          </a:solidFill>
                          <a:effectLst/>
                          <a:latin typeface="Calibri" panose="020F0502020204030204" pitchFamily="34" charset="0"/>
                          <a:cs typeface="Calibri" panose="020F0502020204030204" pitchFamily="34" charset="0"/>
                        </a:rPr>
                        <a:t>3253,0</a:t>
                      </a:r>
                    </a:p>
                  </a:txBody>
                  <a:tcPr anchor="ctr"/>
                </a:tc>
                <a:extLst>
                  <a:ext uri="{0D108BD9-81ED-4DB2-BD59-A6C34878D82A}">
                    <a16:rowId xmlns:a16="http://schemas.microsoft.com/office/drawing/2014/main" val="914967105"/>
                  </a:ext>
                </a:extLst>
              </a:tr>
              <a:tr h="353916">
                <a:tc>
                  <a:txBody>
                    <a:bodyPr/>
                    <a:lstStyle/>
                    <a:p>
                      <a:pPr algn="r">
                        <a:lnSpc>
                          <a:spcPts val="1300"/>
                        </a:lnSpc>
                        <a:spcAft>
                          <a:spcPts val="600"/>
                        </a:spcAft>
                        <a:tabLst>
                          <a:tab pos="810260" algn="l"/>
                          <a:tab pos="1620520" algn="l"/>
                          <a:tab pos="2430780" algn="l"/>
                          <a:tab pos="4050665" algn="l"/>
                          <a:tab pos="828040" algn="l"/>
                        </a:tabLst>
                      </a:pPr>
                      <a:r>
                        <a:rPr lang="sv-SE" sz="1800" b="1" dirty="0">
                          <a:effectLst/>
                          <a:latin typeface="Calibri" panose="020F0502020204030204" pitchFamily="34" charset="0"/>
                          <a:cs typeface="Calibri" panose="020F0502020204030204" pitchFamily="34" charset="0"/>
                        </a:rPr>
                        <a:t>Totalt</a:t>
                      </a:r>
                      <a:endParaRPr lang="sv-SE" sz="1800" b="1" dirty="0">
                        <a:effectLst/>
                        <a:latin typeface="Calibri" panose="020F0502020204030204" pitchFamily="34" charset="0"/>
                        <a:ea typeface="Times New Roman" panose="02020603050405020304" pitchFamily="18" charset="0"/>
                        <a:cs typeface="Calibri" panose="020F0502020204030204" pitchFamily="34" charset="0"/>
                      </a:endParaRPr>
                    </a:p>
                  </a:txBody>
                  <a:tcPr anchor="b"/>
                </a:tc>
                <a:tc>
                  <a:txBody>
                    <a:bodyPr/>
                    <a:lstStyle/>
                    <a:p>
                      <a:pPr algn="r" fontAlgn="ctr"/>
                      <a:r>
                        <a:rPr lang="sv-SE" sz="1800" b="1" i="0" u="none" strike="noStrike">
                          <a:solidFill>
                            <a:srgbClr val="000000"/>
                          </a:solidFill>
                          <a:effectLst/>
                          <a:latin typeface="Calibri" panose="020F0502020204030204" pitchFamily="34" charset="0"/>
                          <a:cs typeface="Calibri" panose="020F0502020204030204" pitchFamily="34" charset="0"/>
                        </a:rPr>
                        <a:t>84 616</a:t>
                      </a:r>
                      <a:endParaRPr lang="sv-SE" sz="1800" b="1" i="0" u="none" strike="noStrike" dirty="0">
                        <a:solidFill>
                          <a:srgbClr val="000000"/>
                        </a:solidFill>
                        <a:effectLst/>
                        <a:latin typeface="Calibri" panose="020F0502020204030204" pitchFamily="34" charset="0"/>
                        <a:cs typeface="Calibri" panose="020F0502020204030204" pitchFamily="34" charset="0"/>
                      </a:endParaRPr>
                    </a:p>
                  </a:txBody>
                  <a:tcPr anchor="ctr"/>
                </a:tc>
                <a:tc>
                  <a:txBody>
                    <a:bodyPr/>
                    <a:lstStyle/>
                    <a:p>
                      <a:pPr algn="r" fontAlgn="ctr"/>
                      <a:r>
                        <a:rPr lang="sv-SE" sz="1800" b="1" i="0" u="none" strike="noStrike" dirty="0">
                          <a:solidFill>
                            <a:srgbClr val="000000"/>
                          </a:solidFill>
                          <a:effectLst/>
                          <a:latin typeface="Calibri" panose="020F0502020204030204" pitchFamily="34" charset="0"/>
                          <a:cs typeface="Calibri" panose="020F0502020204030204" pitchFamily="34" charset="0"/>
                        </a:rPr>
                        <a:t>100%</a:t>
                      </a:r>
                    </a:p>
                  </a:txBody>
                  <a:tcPr anchor="ctr"/>
                </a:tc>
                <a:tc>
                  <a:txBody>
                    <a:bodyPr/>
                    <a:lstStyle/>
                    <a:p>
                      <a:pPr algn="r" fontAlgn="ctr"/>
                      <a:r>
                        <a:rPr lang="sv-SE" sz="1800" b="1" i="0" u="none" strike="noStrike">
                          <a:solidFill>
                            <a:srgbClr val="000000"/>
                          </a:solidFill>
                          <a:effectLst/>
                          <a:latin typeface="Calibri" panose="020F0502020204030204" pitchFamily="34" charset="0"/>
                          <a:cs typeface="Calibri" panose="020F0502020204030204" pitchFamily="34" charset="0"/>
                        </a:rPr>
                        <a:t>708 893</a:t>
                      </a:r>
                      <a:endParaRPr lang="sv-SE" sz="1800" b="1" i="0" u="none" strike="noStrike" dirty="0">
                        <a:solidFill>
                          <a:srgbClr val="000000"/>
                        </a:solidFill>
                        <a:effectLst/>
                        <a:latin typeface="Calibri" panose="020F0502020204030204" pitchFamily="34" charset="0"/>
                        <a:cs typeface="Calibri" panose="020F0502020204030204" pitchFamily="34" charset="0"/>
                      </a:endParaRPr>
                    </a:p>
                  </a:txBody>
                  <a:tcPr anchor="ctr"/>
                </a:tc>
                <a:tc>
                  <a:txBody>
                    <a:bodyPr/>
                    <a:lstStyle/>
                    <a:p>
                      <a:pPr algn="r" fontAlgn="ctr"/>
                      <a:r>
                        <a:rPr lang="sv-SE" sz="1800" b="1" i="0" u="none" strike="noStrike" dirty="0">
                          <a:solidFill>
                            <a:srgbClr val="000000"/>
                          </a:solidFill>
                          <a:effectLst/>
                          <a:latin typeface="Calibri" panose="020F0502020204030204" pitchFamily="34" charset="0"/>
                          <a:cs typeface="Calibri" panose="020F0502020204030204" pitchFamily="34" charset="0"/>
                        </a:rPr>
                        <a:t>100%</a:t>
                      </a:r>
                    </a:p>
                  </a:txBody>
                  <a:tcPr anchor="ctr"/>
                </a:tc>
                <a:tc>
                  <a:txBody>
                    <a:bodyPr/>
                    <a:lstStyle/>
                    <a:p>
                      <a:pPr algn="r" fontAlgn="ctr"/>
                      <a:r>
                        <a:rPr lang="sv-SE" sz="1800" b="1" i="0" u="none" strike="noStrike" dirty="0">
                          <a:solidFill>
                            <a:srgbClr val="000000"/>
                          </a:solidFill>
                          <a:effectLst/>
                          <a:latin typeface="Calibri" panose="020F0502020204030204" pitchFamily="34" charset="0"/>
                          <a:cs typeface="Calibri" panose="020F0502020204030204" pitchFamily="34" charset="0"/>
                        </a:rPr>
                        <a:t>8,4</a:t>
                      </a:r>
                    </a:p>
                  </a:txBody>
                  <a:tcPr anchor="ctr"/>
                </a:tc>
                <a:extLst>
                  <a:ext uri="{0D108BD9-81ED-4DB2-BD59-A6C34878D82A}">
                    <a16:rowId xmlns:a16="http://schemas.microsoft.com/office/drawing/2014/main" val="1408709815"/>
                  </a:ext>
                </a:extLst>
              </a:tr>
            </a:tbl>
          </a:graphicData>
        </a:graphic>
      </p:graphicFrame>
      <p:sp>
        <p:nvSpPr>
          <p:cNvPr id="8" name="Rektangel med rundade hörn 7"/>
          <p:cNvSpPr/>
          <p:nvPr/>
        </p:nvSpPr>
        <p:spPr>
          <a:xfrm>
            <a:off x="2244435" y="2637091"/>
            <a:ext cx="8712968" cy="792088"/>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Tree>
    <p:extLst>
      <p:ext uri="{BB962C8B-B14F-4D97-AF65-F5344CB8AC3E}">
        <p14:creationId xmlns:p14="http://schemas.microsoft.com/office/powerpoint/2010/main" val="2908944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nvPr>
        </p:nvGraphicFramePr>
        <p:xfrm>
          <a:off x="1981200" y="908711"/>
          <a:ext cx="8435280" cy="5832658"/>
        </p:xfrm>
        <a:graphic>
          <a:graphicData uri="http://schemas.openxmlformats.org/drawingml/2006/table">
            <a:tbl>
              <a:tblPr firstRow="1" bandRow="1">
                <a:tableStyleId>{5C22544A-7EE6-4342-B048-85BDC9FD1C3A}</a:tableStyleId>
              </a:tblPr>
              <a:tblGrid>
                <a:gridCol w="5770984">
                  <a:extLst>
                    <a:ext uri="{9D8B030D-6E8A-4147-A177-3AD203B41FA5}">
                      <a16:colId xmlns:a16="http://schemas.microsoft.com/office/drawing/2014/main" val="37118123"/>
                    </a:ext>
                  </a:extLst>
                </a:gridCol>
                <a:gridCol w="1224136">
                  <a:extLst>
                    <a:ext uri="{9D8B030D-6E8A-4147-A177-3AD203B41FA5}">
                      <a16:colId xmlns:a16="http://schemas.microsoft.com/office/drawing/2014/main" val="2806911723"/>
                    </a:ext>
                  </a:extLst>
                </a:gridCol>
                <a:gridCol w="1440160">
                  <a:extLst>
                    <a:ext uri="{9D8B030D-6E8A-4147-A177-3AD203B41FA5}">
                      <a16:colId xmlns:a16="http://schemas.microsoft.com/office/drawing/2014/main" val="817700922"/>
                    </a:ext>
                  </a:extLst>
                </a:gridCol>
              </a:tblGrid>
              <a:tr h="306982">
                <a:tc>
                  <a:txBody>
                    <a:bodyPr/>
                    <a:lstStyle/>
                    <a:p>
                      <a:pPr algn="l" fontAlgn="b"/>
                      <a:r>
                        <a:rPr lang="en-US" sz="1600" b="1" i="0" u="none" strike="noStrike">
                          <a:solidFill>
                            <a:schemeClr val="bg1"/>
                          </a:solidFill>
                          <a:effectLst/>
                          <a:latin typeface="Calibri" panose="020F0502020204030204" pitchFamily="34" charset="0"/>
                          <a:cs typeface="Calibri" panose="020F0502020204030204" pitchFamily="34" charset="0"/>
                        </a:rPr>
                        <a:t>SNI</a:t>
                      </a:r>
                      <a:r>
                        <a:rPr lang="en-US" sz="1600" b="1" i="0" u="none" strike="noStrike" baseline="0">
                          <a:solidFill>
                            <a:schemeClr val="bg1"/>
                          </a:solidFill>
                          <a:effectLst/>
                          <a:latin typeface="Calibri" panose="020F0502020204030204" pitchFamily="34" charset="0"/>
                          <a:cs typeface="Calibri" panose="020F0502020204030204" pitchFamily="34" charset="0"/>
                        </a:rPr>
                        <a:t> nivå 1</a:t>
                      </a:r>
                      <a:endParaRPr lang="en-US" sz="1600" b="1" i="0" u="none" strike="noStrike" dirty="0">
                        <a:solidFill>
                          <a:schemeClr val="bg1"/>
                        </a:solidFill>
                        <a:effectLst/>
                        <a:latin typeface="Calibri" panose="020F0502020204030204" pitchFamily="34" charset="0"/>
                        <a:cs typeface="Calibri" panose="020F0502020204030204" pitchFamily="34" charset="0"/>
                      </a:endParaRPr>
                    </a:p>
                  </a:txBody>
                  <a:tcPr marL="36000" marR="45720" marT="0" marB="0" anchor="b"/>
                </a:tc>
                <a:tc>
                  <a:txBody>
                    <a:bodyPr/>
                    <a:lstStyle/>
                    <a:p>
                      <a:pPr algn="r" fontAlgn="b"/>
                      <a:r>
                        <a:rPr lang="en-US" sz="1600" b="1" i="0" u="none" strike="noStrike" dirty="0" err="1">
                          <a:solidFill>
                            <a:schemeClr val="bg1"/>
                          </a:solidFill>
                          <a:effectLst/>
                          <a:latin typeface="Calibri" panose="020F0502020204030204" pitchFamily="34" charset="0"/>
                          <a:cs typeface="Calibri" panose="020F0502020204030204" pitchFamily="34" charset="0"/>
                        </a:rPr>
                        <a:t>Arbetspl</a:t>
                      </a:r>
                      <a:r>
                        <a:rPr lang="en-US" sz="1600" b="1" i="0" u="none" strike="noStrike" dirty="0">
                          <a:solidFill>
                            <a:schemeClr val="bg1"/>
                          </a:solidFill>
                          <a:effectLst/>
                          <a:latin typeface="Calibri" panose="020F0502020204030204" pitchFamily="34" charset="0"/>
                          <a:cs typeface="Calibri" panose="020F0502020204030204" pitchFamily="34" charset="0"/>
                        </a:rPr>
                        <a:t>.</a:t>
                      </a:r>
                    </a:p>
                  </a:txBody>
                  <a:tcPr marL="36000" marR="45720" marT="0" marB="0" anchor="b"/>
                </a:tc>
                <a:tc>
                  <a:txBody>
                    <a:bodyPr/>
                    <a:lstStyle/>
                    <a:p>
                      <a:pPr algn="r" fontAlgn="b"/>
                      <a:r>
                        <a:rPr lang="sv-SE" sz="1600" b="1" i="0" u="none" strike="noStrike" dirty="0">
                          <a:solidFill>
                            <a:schemeClr val="bg1"/>
                          </a:solidFill>
                          <a:effectLst/>
                          <a:latin typeface="Calibri" panose="020F0502020204030204" pitchFamily="34" charset="0"/>
                          <a:cs typeface="Calibri" panose="020F0502020204030204" pitchFamily="34" charset="0"/>
                        </a:rPr>
                        <a:t>Anställda</a:t>
                      </a:r>
                    </a:p>
                  </a:txBody>
                  <a:tcPr marL="36000" marR="45720" marT="0" marB="0" anchor="b"/>
                </a:tc>
                <a:extLst>
                  <a:ext uri="{0D108BD9-81ED-4DB2-BD59-A6C34878D82A}">
                    <a16:rowId xmlns:a16="http://schemas.microsoft.com/office/drawing/2014/main" val="3418625994"/>
                  </a:ext>
                </a:extLst>
              </a:tr>
              <a:tr h="306982">
                <a:tc>
                  <a:txBody>
                    <a:bodyPr/>
                    <a:lstStyle/>
                    <a:p>
                      <a:pPr algn="l" fontAlgn="b"/>
                      <a:r>
                        <a:rPr lang="sv-SE" sz="1600" b="0" i="0" u="none" strike="noStrike">
                          <a:solidFill>
                            <a:srgbClr val="000000"/>
                          </a:solidFill>
                          <a:effectLst/>
                          <a:latin typeface="Calibri" panose="020F0502020204030204" pitchFamily="34" charset="0"/>
                          <a:cs typeface="Calibri" panose="020F0502020204030204" pitchFamily="34" charset="0"/>
                        </a:rPr>
                        <a:t>Verksamhet inom juridik, ekonomi, vetenskap och teknik</a:t>
                      </a:r>
                      <a:endParaRPr lang="sv-SE" sz="1600" b="0" i="0" u="none" strike="noStrike" dirty="0">
                        <a:solidFill>
                          <a:srgbClr val="000000"/>
                        </a:solidFill>
                        <a:effectLst/>
                        <a:latin typeface="Calibri" panose="020F0502020204030204" pitchFamily="34" charset="0"/>
                        <a:cs typeface="Calibri" panose="020F0502020204030204" pitchFamily="34" charset="0"/>
                      </a:endParaRPr>
                    </a:p>
                  </a:txBody>
                  <a:tcPr marL="36000" marR="45720" marT="0" marB="0" anchor="b"/>
                </a:tc>
                <a:tc>
                  <a:txBody>
                    <a:bodyPr/>
                    <a:lstStyle/>
                    <a:p>
                      <a:pPr algn="r" fontAlgn="b"/>
                      <a:r>
                        <a:rPr lang="sv-SE" sz="1600" b="0" i="0" u="none" strike="noStrike">
                          <a:solidFill>
                            <a:srgbClr val="000000"/>
                          </a:solidFill>
                          <a:effectLst/>
                          <a:latin typeface="Calibri" panose="020F0502020204030204" pitchFamily="34" charset="0"/>
                          <a:cs typeface="Calibri" panose="020F0502020204030204" pitchFamily="34" charset="0"/>
                        </a:rPr>
                        <a:t>22 575</a:t>
                      </a:r>
                      <a:endParaRPr lang="sv-SE" sz="1600" b="0" i="0" u="none" strike="noStrike" dirty="0">
                        <a:solidFill>
                          <a:srgbClr val="000000"/>
                        </a:solidFill>
                        <a:effectLst/>
                        <a:latin typeface="Calibri" panose="020F0502020204030204" pitchFamily="34" charset="0"/>
                        <a:cs typeface="Calibri" panose="020F0502020204030204" pitchFamily="34" charset="0"/>
                      </a:endParaRPr>
                    </a:p>
                  </a:txBody>
                  <a:tcPr marL="36000" marR="45720" marT="0" marB="0" anchor="b"/>
                </a:tc>
                <a:tc>
                  <a:txBody>
                    <a:bodyPr/>
                    <a:lstStyle/>
                    <a:p>
                      <a:pPr algn="r" fontAlgn="b"/>
                      <a:r>
                        <a:rPr lang="sv-SE" sz="1600" b="0" i="0" u="none" strike="noStrike">
                          <a:solidFill>
                            <a:srgbClr val="000000"/>
                          </a:solidFill>
                          <a:effectLst/>
                          <a:latin typeface="Calibri" panose="020F0502020204030204" pitchFamily="34" charset="0"/>
                          <a:cs typeface="Calibri" panose="020F0502020204030204" pitchFamily="34" charset="0"/>
                        </a:rPr>
                        <a:t>104 328</a:t>
                      </a:r>
                      <a:endParaRPr lang="sv-SE" sz="1600" b="0" i="0" u="none" strike="noStrike" dirty="0">
                        <a:solidFill>
                          <a:srgbClr val="000000"/>
                        </a:solidFill>
                        <a:effectLst/>
                        <a:latin typeface="Calibri" panose="020F0502020204030204" pitchFamily="34" charset="0"/>
                        <a:cs typeface="Calibri" panose="020F0502020204030204" pitchFamily="34" charset="0"/>
                      </a:endParaRPr>
                    </a:p>
                  </a:txBody>
                  <a:tcPr marL="36000" marR="45720" marT="0" marB="0" anchor="b"/>
                </a:tc>
                <a:extLst>
                  <a:ext uri="{0D108BD9-81ED-4DB2-BD59-A6C34878D82A}">
                    <a16:rowId xmlns:a16="http://schemas.microsoft.com/office/drawing/2014/main" val="1383734667"/>
                  </a:ext>
                </a:extLst>
              </a:tr>
              <a:tr h="306982">
                <a:tc>
                  <a:txBody>
                    <a:bodyPr/>
                    <a:lstStyle/>
                    <a:p>
                      <a:pPr algn="l" fontAlgn="b"/>
                      <a:r>
                        <a:rPr lang="sv-SE" sz="1600" b="0" i="0" u="none" strike="noStrike">
                          <a:solidFill>
                            <a:srgbClr val="000000"/>
                          </a:solidFill>
                          <a:effectLst/>
                          <a:latin typeface="Calibri" panose="020F0502020204030204" pitchFamily="34" charset="0"/>
                          <a:cs typeface="Calibri" panose="020F0502020204030204" pitchFamily="34" charset="0"/>
                        </a:rPr>
                        <a:t>Informations- och kommunikationsverksamhet</a:t>
                      </a:r>
                      <a:endParaRPr lang="sv-SE" sz="1600" b="0" i="0" u="none" strike="noStrike" dirty="0">
                        <a:solidFill>
                          <a:srgbClr val="000000"/>
                        </a:solidFill>
                        <a:effectLst/>
                        <a:latin typeface="Calibri" panose="020F0502020204030204" pitchFamily="34" charset="0"/>
                        <a:cs typeface="Calibri" panose="020F0502020204030204" pitchFamily="34" charset="0"/>
                      </a:endParaRPr>
                    </a:p>
                  </a:txBody>
                  <a:tcPr marL="36000" marR="45720" marT="0" marB="0" anchor="b"/>
                </a:tc>
                <a:tc>
                  <a:txBody>
                    <a:bodyPr/>
                    <a:lstStyle/>
                    <a:p>
                      <a:pPr algn="r" fontAlgn="b"/>
                      <a:r>
                        <a:rPr lang="sv-SE" sz="1600" b="0" i="0" u="none" strike="noStrike">
                          <a:solidFill>
                            <a:srgbClr val="000000"/>
                          </a:solidFill>
                          <a:effectLst/>
                          <a:latin typeface="Calibri" panose="020F0502020204030204" pitchFamily="34" charset="0"/>
                          <a:cs typeface="Calibri" panose="020F0502020204030204" pitchFamily="34" charset="0"/>
                        </a:rPr>
                        <a:t>10 407</a:t>
                      </a:r>
                      <a:endParaRPr lang="sv-SE" sz="1600" b="0" i="0" u="none" strike="noStrike" dirty="0">
                        <a:solidFill>
                          <a:srgbClr val="000000"/>
                        </a:solidFill>
                        <a:effectLst/>
                        <a:latin typeface="Calibri" panose="020F0502020204030204" pitchFamily="34" charset="0"/>
                        <a:cs typeface="Calibri" panose="020F0502020204030204" pitchFamily="34" charset="0"/>
                      </a:endParaRPr>
                    </a:p>
                  </a:txBody>
                  <a:tcPr marL="36000" marR="45720" marT="0" marB="0" anchor="b"/>
                </a:tc>
                <a:tc>
                  <a:txBody>
                    <a:bodyPr/>
                    <a:lstStyle/>
                    <a:p>
                      <a:pPr algn="r" fontAlgn="b"/>
                      <a:r>
                        <a:rPr lang="sv-SE" sz="1600" b="0" i="0" u="none" strike="noStrike">
                          <a:solidFill>
                            <a:srgbClr val="000000"/>
                          </a:solidFill>
                          <a:effectLst/>
                          <a:latin typeface="Calibri" panose="020F0502020204030204" pitchFamily="34" charset="0"/>
                          <a:cs typeface="Calibri" panose="020F0502020204030204" pitchFamily="34" charset="0"/>
                        </a:rPr>
                        <a:t>86 746</a:t>
                      </a:r>
                      <a:endParaRPr lang="sv-SE" sz="1600" b="0" i="0" u="none" strike="noStrike" dirty="0">
                        <a:solidFill>
                          <a:srgbClr val="000000"/>
                        </a:solidFill>
                        <a:effectLst/>
                        <a:latin typeface="Calibri" panose="020F0502020204030204" pitchFamily="34" charset="0"/>
                        <a:cs typeface="Calibri" panose="020F0502020204030204" pitchFamily="34" charset="0"/>
                      </a:endParaRPr>
                    </a:p>
                  </a:txBody>
                  <a:tcPr marL="36000" marR="45720" marT="0" marB="0" anchor="b"/>
                </a:tc>
                <a:extLst>
                  <a:ext uri="{0D108BD9-81ED-4DB2-BD59-A6C34878D82A}">
                    <a16:rowId xmlns:a16="http://schemas.microsoft.com/office/drawing/2014/main" val="1365678529"/>
                  </a:ext>
                </a:extLst>
              </a:tr>
              <a:tr h="306982">
                <a:tc>
                  <a:txBody>
                    <a:bodyPr/>
                    <a:lstStyle/>
                    <a:p>
                      <a:pPr algn="l" fontAlgn="b"/>
                      <a:r>
                        <a:rPr lang="sv-SE" sz="1600" b="0" i="0" u="none" strike="noStrike">
                          <a:solidFill>
                            <a:srgbClr val="000000"/>
                          </a:solidFill>
                          <a:effectLst/>
                          <a:latin typeface="Calibri" panose="020F0502020204030204" pitchFamily="34" charset="0"/>
                          <a:cs typeface="Calibri" panose="020F0502020204030204" pitchFamily="34" charset="0"/>
                        </a:rPr>
                        <a:t>Handel; reparation av motorfordon och motorcyklar</a:t>
                      </a:r>
                      <a:endParaRPr lang="sv-SE" sz="1600" b="0" i="0" u="none" strike="noStrike" dirty="0">
                        <a:solidFill>
                          <a:srgbClr val="000000"/>
                        </a:solidFill>
                        <a:effectLst/>
                        <a:latin typeface="Calibri" panose="020F0502020204030204" pitchFamily="34" charset="0"/>
                        <a:cs typeface="Calibri" panose="020F0502020204030204" pitchFamily="34" charset="0"/>
                      </a:endParaRPr>
                    </a:p>
                  </a:txBody>
                  <a:tcPr marL="36000" marR="45720" marT="0" marB="0" anchor="b"/>
                </a:tc>
                <a:tc>
                  <a:txBody>
                    <a:bodyPr/>
                    <a:lstStyle/>
                    <a:p>
                      <a:pPr algn="r" fontAlgn="b"/>
                      <a:r>
                        <a:rPr lang="sv-SE" sz="1600" b="0" i="0" u="none" strike="noStrike">
                          <a:solidFill>
                            <a:srgbClr val="000000"/>
                          </a:solidFill>
                          <a:effectLst/>
                          <a:latin typeface="Calibri" panose="020F0502020204030204" pitchFamily="34" charset="0"/>
                          <a:cs typeface="Calibri" panose="020F0502020204030204" pitchFamily="34" charset="0"/>
                        </a:rPr>
                        <a:t>9 816</a:t>
                      </a:r>
                      <a:endParaRPr lang="sv-SE" sz="1600" b="0" i="0" u="none" strike="noStrike" dirty="0">
                        <a:solidFill>
                          <a:srgbClr val="000000"/>
                        </a:solidFill>
                        <a:effectLst/>
                        <a:latin typeface="Calibri" panose="020F0502020204030204" pitchFamily="34" charset="0"/>
                        <a:cs typeface="Calibri" panose="020F0502020204030204" pitchFamily="34" charset="0"/>
                      </a:endParaRPr>
                    </a:p>
                  </a:txBody>
                  <a:tcPr marL="36000" marR="45720" marT="0" marB="0" anchor="b"/>
                </a:tc>
                <a:tc>
                  <a:txBody>
                    <a:bodyPr/>
                    <a:lstStyle/>
                    <a:p>
                      <a:pPr algn="r" fontAlgn="b"/>
                      <a:r>
                        <a:rPr lang="sv-SE" sz="1600" b="0" i="0" u="none" strike="noStrike">
                          <a:solidFill>
                            <a:srgbClr val="000000"/>
                          </a:solidFill>
                          <a:effectLst/>
                          <a:latin typeface="Calibri" panose="020F0502020204030204" pitchFamily="34" charset="0"/>
                          <a:cs typeface="Calibri" panose="020F0502020204030204" pitchFamily="34" charset="0"/>
                        </a:rPr>
                        <a:t>77 765</a:t>
                      </a:r>
                      <a:endParaRPr lang="sv-SE" sz="1600" b="0" i="0" u="none" strike="noStrike" dirty="0">
                        <a:solidFill>
                          <a:srgbClr val="000000"/>
                        </a:solidFill>
                        <a:effectLst/>
                        <a:latin typeface="Calibri" panose="020F0502020204030204" pitchFamily="34" charset="0"/>
                        <a:cs typeface="Calibri" panose="020F0502020204030204" pitchFamily="34" charset="0"/>
                      </a:endParaRPr>
                    </a:p>
                  </a:txBody>
                  <a:tcPr marL="36000" marR="45720" marT="0" marB="0" anchor="b"/>
                </a:tc>
                <a:extLst>
                  <a:ext uri="{0D108BD9-81ED-4DB2-BD59-A6C34878D82A}">
                    <a16:rowId xmlns:a16="http://schemas.microsoft.com/office/drawing/2014/main" val="3532737206"/>
                  </a:ext>
                </a:extLst>
              </a:tr>
              <a:tr h="306982">
                <a:tc>
                  <a:txBody>
                    <a:bodyPr/>
                    <a:lstStyle/>
                    <a:p>
                      <a:pPr algn="l" fontAlgn="b"/>
                      <a:r>
                        <a:rPr lang="sv-SE" sz="1600" b="0" i="0" u="none" strike="noStrike">
                          <a:solidFill>
                            <a:srgbClr val="000000"/>
                          </a:solidFill>
                          <a:effectLst/>
                          <a:latin typeface="Calibri" panose="020F0502020204030204" pitchFamily="34" charset="0"/>
                          <a:cs typeface="Calibri" panose="020F0502020204030204" pitchFamily="34" charset="0"/>
                        </a:rPr>
                        <a:t>Vård och omsorg; sociala tjänster</a:t>
                      </a:r>
                      <a:endParaRPr lang="sv-SE" sz="1600" b="0" i="0" u="none" strike="noStrike" dirty="0">
                        <a:solidFill>
                          <a:srgbClr val="000000"/>
                        </a:solidFill>
                        <a:effectLst/>
                        <a:latin typeface="Calibri" panose="020F0502020204030204" pitchFamily="34" charset="0"/>
                        <a:cs typeface="Calibri" panose="020F0502020204030204" pitchFamily="34" charset="0"/>
                      </a:endParaRPr>
                    </a:p>
                  </a:txBody>
                  <a:tcPr marL="36000" marR="45720" marT="0" marB="0" anchor="b"/>
                </a:tc>
                <a:tc>
                  <a:txBody>
                    <a:bodyPr/>
                    <a:lstStyle/>
                    <a:p>
                      <a:pPr algn="r" fontAlgn="b"/>
                      <a:r>
                        <a:rPr lang="sv-SE" sz="1600" b="0" i="0" u="none" strike="noStrike">
                          <a:solidFill>
                            <a:srgbClr val="000000"/>
                          </a:solidFill>
                          <a:effectLst/>
                          <a:latin typeface="Calibri" panose="020F0502020204030204" pitchFamily="34" charset="0"/>
                          <a:cs typeface="Calibri" panose="020F0502020204030204" pitchFamily="34" charset="0"/>
                        </a:rPr>
                        <a:t>4 682</a:t>
                      </a:r>
                      <a:endParaRPr lang="sv-SE" sz="1600" b="0" i="0" u="none" strike="noStrike" dirty="0">
                        <a:solidFill>
                          <a:srgbClr val="000000"/>
                        </a:solidFill>
                        <a:effectLst/>
                        <a:latin typeface="Calibri" panose="020F0502020204030204" pitchFamily="34" charset="0"/>
                        <a:cs typeface="Calibri" panose="020F0502020204030204" pitchFamily="34" charset="0"/>
                      </a:endParaRPr>
                    </a:p>
                  </a:txBody>
                  <a:tcPr marL="36000" marR="45720" marT="0" marB="0" anchor="b"/>
                </a:tc>
                <a:tc>
                  <a:txBody>
                    <a:bodyPr/>
                    <a:lstStyle/>
                    <a:p>
                      <a:pPr algn="r" fontAlgn="b"/>
                      <a:r>
                        <a:rPr lang="sv-SE" sz="1600" b="0" i="0" u="none" strike="noStrike">
                          <a:solidFill>
                            <a:srgbClr val="000000"/>
                          </a:solidFill>
                          <a:effectLst/>
                          <a:latin typeface="Calibri" panose="020F0502020204030204" pitchFamily="34" charset="0"/>
                          <a:cs typeface="Calibri" panose="020F0502020204030204" pitchFamily="34" charset="0"/>
                        </a:rPr>
                        <a:t>69 405</a:t>
                      </a:r>
                      <a:endParaRPr lang="sv-SE" sz="1600" b="0" i="0" u="none" strike="noStrike" dirty="0">
                        <a:solidFill>
                          <a:srgbClr val="000000"/>
                        </a:solidFill>
                        <a:effectLst/>
                        <a:latin typeface="Calibri" panose="020F0502020204030204" pitchFamily="34" charset="0"/>
                        <a:cs typeface="Calibri" panose="020F0502020204030204" pitchFamily="34" charset="0"/>
                      </a:endParaRPr>
                    </a:p>
                  </a:txBody>
                  <a:tcPr marL="36000" marR="45720" marT="0" marB="0" anchor="b"/>
                </a:tc>
                <a:extLst>
                  <a:ext uri="{0D108BD9-81ED-4DB2-BD59-A6C34878D82A}">
                    <a16:rowId xmlns:a16="http://schemas.microsoft.com/office/drawing/2014/main" val="2183371091"/>
                  </a:ext>
                </a:extLst>
              </a:tr>
              <a:tr h="306982">
                <a:tc>
                  <a:txBody>
                    <a:bodyPr/>
                    <a:lstStyle/>
                    <a:p>
                      <a:pPr algn="l" fontAlgn="b"/>
                      <a:r>
                        <a:rPr lang="sv-SE" sz="1600" b="0" i="0" u="none" strike="noStrike">
                          <a:solidFill>
                            <a:srgbClr val="000000"/>
                          </a:solidFill>
                          <a:effectLst/>
                          <a:latin typeface="Calibri" panose="020F0502020204030204" pitchFamily="34" charset="0"/>
                          <a:cs typeface="Calibri" panose="020F0502020204030204" pitchFamily="34" charset="0"/>
                        </a:rPr>
                        <a:t>Uthyrning, fastighetsservice, resetjänster &amp; andra stödtjänster</a:t>
                      </a:r>
                      <a:endParaRPr lang="sv-SE" sz="1600" b="0" i="0" u="none" strike="noStrike" dirty="0">
                        <a:solidFill>
                          <a:srgbClr val="000000"/>
                        </a:solidFill>
                        <a:effectLst/>
                        <a:latin typeface="Calibri" panose="020F0502020204030204" pitchFamily="34" charset="0"/>
                        <a:cs typeface="Calibri" panose="020F0502020204030204" pitchFamily="34" charset="0"/>
                      </a:endParaRPr>
                    </a:p>
                  </a:txBody>
                  <a:tcPr marL="36000" marR="45720" marT="0" marB="0" anchor="b"/>
                </a:tc>
                <a:tc>
                  <a:txBody>
                    <a:bodyPr/>
                    <a:lstStyle/>
                    <a:p>
                      <a:pPr algn="r" fontAlgn="b"/>
                      <a:r>
                        <a:rPr lang="sv-SE" sz="1600" b="0" i="0" u="none" strike="noStrike">
                          <a:solidFill>
                            <a:srgbClr val="000000"/>
                          </a:solidFill>
                          <a:effectLst/>
                          <a:latin typeface="Calibri" panose="020F0502020204030204" pitchFamily="34" charset="0"/>
                          <a:cs typeface="Calibri" panose="020F0502020204030204" pitchFamily="34" charset="0"/>
                        </a:rPr>
                        <a:t>4 109</a:t>
                      </a:r>
                      <a:endParaRPr lang="sv-SE" sz="1600" b="0" i="0" u="none" strike="noStrike" dirty="0">
                        <a:solidFill>
                          <a:srgbClr val="000000"/>
                        </a:solidFill>
                        <a:effectLst/>
                        <a:latin typeface="Calibri" panose="020F0502020204030204" pitchFamily="34" charset="0"/>
                        <a:cs typeface="Calibri" panose="020F0502020204030204" pitchFamily="34" charset="0"/>
                      </a:endParaRPr>
                    </a:p>
                  </a:txBody>
                  <a:tcPr marL="36000" marR="45720" marT="0" marB="0" anchor="b"/>
                </a:tc>
                <a:tc>
                  <a:txBody>
                    <a:bodyPr/>
                    <a:lstStyle/>
                    <a:p>
                      <a:pPr algn="r" fontAlgn="b"/>
                      <a:r>
                        <a:rPr lang="sv-SE" sz="1600" b="0" i="0" u="none" strike="noStrike">
                          <a:solidFill>
                            <a:srgbClr val="000000"/>
                          </a:solidFill>
                          <a:effectLst/>
                          <a:latin typeface="Calibri" panose="020F0502020204030204" pitchFamily="34" charset="0"/>
                          <a:cs typeface="Calibri" panose="020F0502020204030204" pitchFamily="34" charset="0"/>
                        </a:rPr>
                        <a:t>65 750</a:t>
                      </a:r>
                      <a:endParaRPr lang="sv-SE" sz="1600" b="0" i="0" u="none" strike="noStrike" dirty="0">
                        <a:solidFill>
                          <a:srgbClr val="000000"/>
                        </a:solidFill>
                        <a:effectLst/>
                        <a:latin typeface="Calibri" panose="020F0502020204030204" pitchFamily="34" charset="0"/>
                        <a:cs typeface="Calibri" panose="020F0502020204030204" pitchFamily="34" charset="0"/>
                      </a:endParaRPr>
                    </a:p>
                  </a:txBody>
                  <a:tcPr marL="36000" marR="45720" marT="0" marB="0" anchor="b"/>
                </a:tc>
                <a:extLst>
                  <a:ext uri="{0D108BD9-81ED-4DB2-BD59-A6C34878D82A}">
                    <a16:rowId xmlns:a16="http://schemas.microsoft.com/office/drawing/2014/main" val="2827680885"/>
                  </a:ext>
                </a:extLst>
              </a:tr>
              <a:tr h="306982">
                <a:tc>
                  <a:txBody>
                    <a:bodyPr/>
                    <a:lstStyle/>
                    <a:p>
                      <a:pPr algn="l" fontAlgn="b"/>
                      <a:r>
                        <a:rPr lang="sv-SE" sz="1600" b="0" i="0" u="none" strike="noStrike" dirty="0">
                          <a:solidFill>
                            <a:srgbClr val="000000"/>
                          </a:solidFill>
                          <a:effectLst/>
                          <a:latin typeface="Calibri" panose="020F0502020204030204" pitchFamily="34" charset="0"/>
                          <a:cs typeface="Calibri" panose="020F0502020204030204" pitchFamily="34" charset="0"/>
                        </a:rPr>
                        <a:t>Utbildning</a:t>
                      </a:r>
                    </a:p>
                  </a:txBody>
                  <a:tcPr marL="36000" marR="45720" marT="0" marB="0" anchor="b"/>
                </a:tc>
                <a:tc>
                  <a:txBody>
                    <a:bodyPr/>
                    <a:lstStyle/>
                    <a:p>
                      <a:pPr algn="r" fontAlgn="b"/>
                      <a:r>
                        <a:rPr lang="sv-SE" sz="1600" b="0" i="0" u="none" strike="noStrike">
                          <a:solidFill>
                            <a:srgbClr val="000000"/>
                          </a:solidFill>
                          <a:effectLst/>
                          <a:latin typeface="Calibri" panose="020F0502020204030204" pitchFamily="34" charset="0"/>
                          <a:cs typeface="Calibri" panose="020F0502020204030204" pitchFamily="34" charset="0"/>
                        </a:rPr>
                        <a:t>3 073</a:t>
                      </a:r>
                      <a:endParaRPr lang="sv-SE" sz="1600" b="0" i="0" u="none" strike="noStrike" dirty="0">
                        <a:solidFill>
                          <a:srgbClr val="000000"/>
                        </a:solidFill>
                        <a:effectLst/>
                        <a:latin typeface="Calibri" panose="020F0502020204030204" pitchFamily="34" charset="0"/>
                        <a:cs typeface="Calibri" panose="020F0502020204030204" pitchFamily="34" charset="0"/>
                      </a:endParaRPr>
                    </a:p>
                  </a:txBody>
                  <a:tcPr marL="36000" marR="45720" marT="0" marB="0" anchor="b"/>
                </a:tc>
                <a:tc>
                  <a:txBody>
                    <a:bodyPr/>
                    <a:lstStyle/>
                    <a:p>
                      <a:pPr algn="r" fontAlgn="b"/>
                      <a:r>
                        <a:rPr lang="sv-SE" sz="1600" b="0" i="0" u="none" strike="noStrike">
                          <a:solidFill>
                            <a:srgbClr val="000000"/>
                          </a:solidFill>
                          <a:effectLst/>
                          <a:latin typeface="Calibri" panose="020F0502020204030204" pitchFamily="34" charset="0"/>
                          <a:cs typeface="Calibri" panose="020F0502020204030204" pitchFamily="34" charset="0"/>
                        </a:rPr>
                        <a:t>57 317</a:t>
                      </a:r>
                      <a:endParaRPr lang="sv-SE" sz="1600" b="0" i="0" u="none" strike="noStrike" dirty="0">
                        <a:solidFill>
                          <a:srgbClr val="000000"/>
                        </a:solidFill>
                        <a:effectLst/>
                        <a:latin typeface="Calibri" panose="020F0502020204030204" pitchFamily="34" charset="0"/>
                        <a:cs typeface="Calibri" panose="020F0502020204030204" pitchFamily="34" charset="0"/>
                      </a:endParaRPr>
                    </a:p>
                  </a:txBody>
                  <a:tcPr marL="36000" marR="45720" marT="0" marB="0" anchor="b"/>
                </a:tc>
                <a:extLst>
                  <a:ext uri="{0D108BD9-81ED-4DB2-BD59-A6C34878D82A}">
                    <a16:rowId xmlns:a16="http://schemas.microsoft.com/office/drawing/2014/main" val="3683603002"/>
                  </a:ext>
                </a:extLst>
              </a:tr>
              <a:tr h="306982">
                <a:tc>
                  <a:txBody>
                    <a:bodyPr/>
                    <a:lstStyle/>
                    <a:p>
                      <a:pPr algn="l" fontAlgn="b"/>
                      <a:r>
                        <a:rPr lang="sv-SE" sz="1600" b="0" i="0" u="none" strike="noStrike">
                          <a:solidFill>
                            <a:srgbClr val="000000"/>
                          </a:solidFill>
                          <a:effectLst/>
                          <a:latin typeface="Calibri" panose="020F0502020204030204" pitchFamily="34" charset="0"/>
                          <a:cs typeface="Calibri" panose="020F0502020204030204" pitchFamily="34" charset="0"/>
                        </a:rPr>
                        <a:t>Offentlig förvaltning och försvar; obligatorisk socialförsäkring</a:t>
                      </a:r>
                      <a:endParaRPr lang="sv-SE" sz="1600" b="0" i="0" u="none" strike="noStrike" dirty="0">
                        <a:solidFill>
                          <a:srgbClr val="000000"/>
                        </a:solidFill>
                        <a:effectLst/>
                        <a:latin typeface="Calibri" panose="020F0502020204030204" pitchFamily="34" charset="0"/>
                        <a:cs typeface="Calibri" panose="020F0502020204030204" pitchFamily="34" charset="0"/>
                      </a:endParaRPr>
                    </a:p>
                  </a:txBody>
                  <a:tcPr marL="36000" marR="45720" marT="0" marB="0" anchor="b"/>
                </a:tc>
                <a:tc>
                  <a:txBody>
                    <a:bodyPr/>
                    <a:lstStyle/>
                    <a:p>
                      <a:pPr algn="r" fontAlgn="b"/>
                      <a:r>
                        <a:rPr lang="sv-SE" sz="1600" b="0" i="0" u="none" strike="noStrike" dirty="0">
                          <a:solidFill>
                            <a:srgbClr val="000000"/>
                          </a:solidFill>
                          <a:effectLst/>
                          <a:latin typeface="Calibri" panose="020F0502020204030204" pitchFamily="34" charset="0"/>
                          <a:cs typeface="Calibri" panose="020F0502020204030204" pitchFamily="34" charset="0"/>
                        </a:rPr>
                        <a:t>313</a:t>
                      </a:r>
                    </a:p>
                  </a:txBody>
                  <a:tcPr marL="36000" marR="45720" marT="0" marB="0" anchor="b"/>
                </a:tc>
                <a:tc>
                  <a:txBody>
                    <a:bodyPr/>
                    <a:lstStyle/>
                    <a:p>
                      <a:pPr algn="r" fontAlgn="b"/>
                      <a:r>
                        <a:rPr lang="sv-SE" sz="1600" b="0" i="0" u="none" strike="noStrike">
                          <a:solidFill>
                            <a:srgbClr val="000000"/>
                          </a:solidFill>
                          <a:effectLst/>
                          <a:latin typeface="Calibri" panose="020F0502020204030204" pitchFamily="34" charset="0"/>
                          <a:cs typeface="Calibri" panose="020F0502020204030204" pitchFamily="34" charset="0"/>
                        </a:rPr>
                        <a:t>44 125</a:t>
                      </a:r>
                      <a:endParaRPr lang="sv-SE" sz="1600" b="0" i="0" u="none" strike="noStrike" dirty="0">
                        <a:solidFill>
                          <a:srgbClr val="000000"/>
                        </a:solidFill>
                        <a:effectLst/>
                        <a:latin typeface="Calibri" panose="020F0502020204030204" pitchFamily="34" charset="0"/>
                        <a:cs typeface="Calibri" panose="020F0502020204030204" pitchFamily="34" charset="0"/>
                      </a:endParaRPr>
                    </a:p>
                  </a:txBody>
                  <a:tcPr marL="36000" marR="45720" marT="0" marB="0" anchor="b"/>
                </a:tc>
                <a:extLst>
                  <a:ext uri="{0D108BD9-81ED-4DB2-BD59-A6C34878D82A}">
                    <a16:rowId xmlns:a16="http://schemas.microsoft.com/office/drawing/2014/main" val="2969096725"/>
                  </a:ext>
                </a:extLst>
              </a:tr>
              <a:tr h="306982">
                <a:tc>
                  <a:txBody>
                    <a:bodyPr/>
                    <a:lstStyle/>
                    <a:p>
                      <a:pPr algn="l" fontAlgn="b"/>
                      <a:r>
                        <a:rPr lang="sv-SE" sz="1600" b="0" i="0" u="none" strike="noStrike">
                          <a:solidFill>
                            <a:srgbClr val="000000"/>
                          </a:solidFill>
                          <a:effectLst/>
                          <a:latin typeface="Calibri" panose="020F0502020204030204" pitchFamily="34" charset="0"/>
                          <a:cs typeface="Calibri" panose="020F0502020204030204" pitchFamily="34" charset="0"/>
                        </a:rPr>
                        <a:t>Finans- och försäkringsverksamhet</a:t>
                      </a:r>
                      <a:endParaRPr lang="sv-SE" sz="1600" b="0" i="0" u="none" strike="noStrike" dirty="0">
                        <a:solidFill>
                          <a:srgbClr val="000000"/>
                        </a:solidFill>
                        <a:effectLst/>
                        <a:latin typeface="Calibri" panose="020F0502020204030204" pitchFamily="34" charset="0"/>
                        <a:cs typeface="Calibri" panose="020F0502020204030204" pitchFamily="34" charset="0"/>
                      </a:endParaRPr>
                    </a:p>
                  </a:txBody>
                  <a:tcPr marL="36000" marR="45720" marT="0" marB="0" anchor="b"/>
                </a:tc>
                <a:tc>
                  <a:txBody>
                    <a:bodyPr/>
                    <a:lstStyle/>
                    <a:p>
                      <a:pPr algn="r" fontAlgn="b"/>
                      <a:r>
                        <a:rPr lang="sv-SE" sz="1600" b="0" i="0" u="none" strike="noStrike">
                          <a:solidFill>
                            <a:srgbClr val="000000"/>
                          </a:solidFill>
                          <a:effectLst/>
                          <a:latin typeface="Calibri" panose="020F0502020204030204" pitchFamily="34" charset="0"/>
                          <a:cs typeface="Calibri" panose="020F0502020204030204" pitchFamily="34" charset="0"/>
                        </a:rPr>
                        <a:t>2 659</a:t>
                      </a:r>
                      <a:endParaRPr lang="sv-SE" sz="1600" b="0" i="0" u="none" strike="noStrike" dirty="0">
                        <a:solidFill>
                          <a:srgbClr val="000000"/>
                        </a:solidFill>
                        <a:effectLst/>
                        <a:latin typeface="Calibri" panose="020F0502020204030204" pitchFamily="34" charset="0"/>
                        <a:cs typeface="Calibri" panose="020F0502020204030204" pitchFamily="34" charset="0"/>
                      </a:endParaRPr>
                    </a:p>
                  </a:txBody>
                  <a:tcPr marL="36000" marR="45720" marT="0" marB="0" anchor="b"/>
                </a:tc>
                <a:tc>
                  <a:txBody>
                    <a:bodyPr/>
                    <a:lstStyle/>
                    <a:p>
                      <a:pPr algn="r" fontAlgn="b"/>
                      <a:r>
                        <a:rPr lang="sv-SE" sz="1600" b="0" i="0" u="none" strike="noStrike">
                          <a:solidFill>
                            <a:srgbClr val="000000"/>
                          </a:solidFill>
                          <a:effectLst/>
                          <a:latin typeface="Calibri" panose="020F0502020204030204" pitchFamily="34" charset="0"/>
                          <a:cs typeface="Calibri" panose="020F0502020204030204" pitchFamily="34" charset="0"/>
                        </a:rPr>
                        <a:t>38 009</a:t>
                      </a:r>
                      <a:endParaRPr lang="sv-SE" sz="1600" b="0" i="0" u="none" strike="noStrike" dirty="0">
                        <a:solidFill>
                          <a:srgbClr val="000000"/>
                        </a:solidFill>
                        <a:effectLst/>
                        <a:latin typeface="Calibri" panose="020F0502020204030204" pitchFamily="34" charset="0"/>
                        <a:cs typeface="Calibri" panose="020F0502020204030204" pitchFamily="34" charset="0"/>
                      </a:endParaRPr>
                    </a:p>
                  </a:txBody>
                  <a:tcPr marL="36000" marR="45720" marT="0" marB="0" anchor="b"/>
                </a:tc>
                <a:extLst>
                  <a:ext uri="{0D108BD9-81ED-4DB2-BD59-A6C34878D82A}">
                    <a16:rowId xmlns:a16="http://schemas.microsoft.com/office/drawing/2014/main" val="583123550"/>
                  </a:ext>
                </a:extLst>
              </a:tr>
              <a:tr h="306982">
                <a:tc>
                  <a:txBody>
                    <a:bodyPr/>
                    <a:lstStyle/>
                    <a:p>
                      <a:pPr algn="l" fontAlgn="b"/>
                      <a:r>
                        <a:rPr lang="sv-SE" sz="1600" b="0" i="0" u="none" strike="noStrike">
                          <a:solidFill>
                            <a:srgbClr val="000000"/>
                          </a:solidFill>
                          <a:effectLst/>
                          <a:latin typeface="Calibri" panose="020F0502020204030204" pitchFamily="34" charset="0"/>
                          <a:cs typeface="Calibri" panose="020F0502020204030204" pitchFamily="34" charset="0"/>
                        </a:rPr>
                        <a:t>Hotell- och restaurangverksamhet</a:t>
                      </a:r>
                      <a:endParaRPr lang="sv-SE" sz="1600" b="0" i="0" u="none" strike="noStrike" dirty="0">
                        <a:solidFill>
                          <a:srgbClr val="000000"/>
                        </a:solidFill>
                        <a:effectLst/>
                        <a:latin typeface="Calibri" panose="020F0502020204030204" pitchFamily="34" charset="0"/>
                        <a:cs typeface="Calibri" panose="020F0502020204030204" pitchFamily="34" charset="0"/>
                      </a:endParaRPr>
                    </a:p>
                  </a:txBody>
                  <a:tcPr marL="36000" marR="45720" marT="0" marB="0" anchor="b"/>
                </a:tc>
                <a:tc>
                  <a:txBody>
                    <a:bodyPr/>
                    <a:lstStyle/>
                    <a:p>
                      <a:pPr algn="r" fontAlgn="b"/>
                      <a:r>
                        <a:rPr lang="sv-SE" sz="1600" b="0" i="0" u="none" strike="noStrike">
                          <a:solidFill>
                            <a:srgbClr val="000000"/>
                          </a:solidFill>
                          <a:effectLst/>
                          <a:latin typeface="Calibri" panose="020F0502020204030204" pitchFamily="34" charset="0"/>
                          <a:cs typeface="Calibri" panose="020F0502020204030204" pitchFamily="34" charset="0"/>
                        </a:rPr>
                        <a:t>4 117</a:t>
                      </a:r>
                      <a:endParaRPr lang="sv-SE" sz="1600" b="0" i="0" u="none" strike="noStrike" dirty="0">
                        <a:solidFill>
                          <a:srgbClr val="000000"/>
                        </a:solidFill>
                        <a:effectLst/>
                        <a:latin typeface="Calibri" panose="020F0502020204030204" pitchFamily="34" charset="0"/>
                        <a:cs typeface="Calibri" panose="020F0502020204030204" pitchFamily="34" charset="0"/>
                      </a:endParaRPr>
                    </a:p>
                  </a:txBody>
                  <a:tcPr marL="36000" marR="45720" marT="0" marB="0" anchor="b"/>
                </a:tc>
                <a:tc>
                  <a:txBody>
                    <a:bodyPr/>
                    <a:lstStyle/>
                    <a:p>
                      <a:pPr algn="r" fontAlgn="b"/>
                      <a:r>
                        <a:rPr lang="sv-SE" sz="1600" b="0" i="0" u="none" strike="noStrike">
                          <a:solidFill>
                            <a:srgbClr val="000000"/>
                          </a:solidFill>
                          <a:effectLst/>
                          <a:latin typeface="Calibri" panose="020F0502020204030204" pitchFamily="34" charset="0"/>
                          <a:cs typeface="Calibri" panose="020F0502020204030204" pitchFamily="34" charset="0"/>
                        </a:rPr>
                        <a:t>35 975</a:t>
                      </a:r>
                      <a:endParaRPr lang="sv-SE" sz="1600" b="0" i="0" u="none" strike="noStrike" dirty="0">
                        <a:solidFill>
                          <a:srgbClr val="000000"/>
                        </a:solidFill>
                        <a:effectLst/>
                        <a:latin typeface="Calibri" panose="020F0502020204030204" pitchFamily="34" charset="0"/>
                        <a:cs typeface="Calibri" panose="020F0502020204030204" pitchFamily="34" charset="0"/>
                      </a:endParaRPr>
                    </a:p>
                  </a:txBody>
                  <a:tcPr marL="36000" marR="45720" marT="0" marB="0" anchor="b"/>
                </a:tc>
                <a:extLst>
                  <a:ext uri="{0D108BD9-81ED-4DB2-BD59-A6C34878D82A}">
                    <a16:rowId xmlns:a16="http://schemas.microsoft.com/office/drawing/2014/main" val="2059129769"/>
                  </a:ext>
                </a:extLst>
              </a:tr>
              <a:tr h="306982">
                <a:tc>
                  <a:txBody>
                    <a:bodyPr/>
                    <a:lstStyle/>
                    <a:p>
                      <a:pPr algn="l" fontAlgn="b"/>
                      <a:r>
                        <a:rPr lang="sv-SE" sz="1600" b="0" i="0" u="none" strike="noStrike" dirty="0">
                          <a:solidFill>
                            <a:srgbClr val="000000"/>
                          </a:solidFill>
                          <a:effectLst/>
                          <a:latin typeface="Calibri" panose="020F0502020204030204" pitchFamily="34" charset="0"/>
                          <a:cs typeface="Calibri" panose="020F0502020204030204" pitchFamily="34" charset="0"/>
                        </a:rPr>
                        <a:t>Byggverksamhet</a:t>
                      </a:r>
                    </a:p>
                  </a:txBody>
                  <a:tcPr marL="36000" marR="45720" marT="0" marB="0" anchor="b"/>
                </a:tc>
                <a:tc>
                  <a:txBody>
                    <a:bodyPr/>
                    <a:lstStyle/>
                    <a:p>
                      <a:pPr algn="r" fontAlgn="b"/>
                      <a:r>
                        <a:rPr lang="sv-SE" sz="1600" b="0" i="0" u="none" strike="noStrike">
                          <a:solidFill>
                            <a:srgbClr val="000000"/>
                          </a:solidFill>
                          <a:effectLst/>
                          <a:latin typeface="Calibri" panose="020F0502020204030204" pitchFamily="34" charset="0"/>
                          <a:cs typeface="Calibri" panose="020F0502020204030204" pitchFamily="34" charset="0"/>
                        </a:rPr>
                        <a:t>5 620</a:t>
                      </a:r>
                      <a:endParaRPr lang="sv-SE" sz="1600" b="0" i="0" u="none" strike="noStrike" dirty="0">
                        <a:solidFill>
                          <a:srgbClr val="000000"/>
                        </a:solidFill>
                        <a:effectLst/>
                        <a:latin typeface="Calibri" panose="020F0502020204030204" pitchFamily="34" charset="0"/>
                        <a:cs typeface="Calibri" panose="020F0502020204030204" pitchFamily="34" charset="0"/>
                      </a:endParaRPr>
                    </a:p>
                  </a:txBody>
                  <a:tcPr marL="36000" marR="45720" marT="0" marB="0" anchor="b"/>
                </a:tc>
                <a:tc>
                  <a:txBody>
                    <a:bodyPr/>
                    <a:lstStyle/>
                    <a:p>
                      <a:pPr algn="r" fontAlgn="b"/>
                      <a:r>
                        <a:rPr lang="sv-SE" sz="1600" b="0" i="0" u="none" strike="noStrike">
                          <a:solidFill>
                            <a:srgbClr val="000000"/>
                          </a:solidFill>
                          <a:effectLst/>
                          <a:latin typeface="Calibri" panose="020F0502020204030204" pitchFamily="34" charset="0"/>
                          <a:cs typeface="Calibri" panose="020F0502020204030204" pitchFamily="34" charset="0"/>
                        </a:rPr>
                        <a:t>32 584</a:t>
                      </a:r>
                      <a:endParaRPr lang="sv-SE" sz="1600" b="0" i="0" u="none" strike="noStrike" dirty="0">
                        <a:solidFill>
                          <a:srgbClr val="000000"/>
                        </a:solidFill>
                        <a:effectLst/>
                        <a:latin typeface="Calibri" panose="020F0502020204030204" pitchFamily="34" charset="0"/>
                        <a:cs typeface="Calibri" panose="020F0502020204030204" pitchFamily="34" charset="0"/>
                      </a:endParaRPr>
                    </a:p>
                  </a:txBody>
                  <a:tcPr marL="36000" marR="45720" marT="0" marB="0" anchor="b"/>
                </a:tc>
                <a:extLst>
                  <a:ext uri="{0D108BD9-81ED-4DB2-BD59-A6C34878D82A}">
                    <a16:rowId xmlns:a16="http://schemas.microsoft.com/office/drawing/2014/main" val="2269235277"/>
                  </a:ext>
                </a:extLst>
              </a:tr>
              <a:tr h="306982">
                <a:tc>
                  <a:txBody>
                    <a:bodyPr/>
                    <a:lstStyle/>
                    <a:p>
                      <a:pPr algn="l" fontAlgn="b"/>
                      <a:r>
                        <a:rPr lang="sv-SE" sz="1600" b="0" i="0" u="none" strike="noStrike">
                          <a:solidFill>
                            <a:srgbClr val="000000"/>
                          </a:solidFill>
                          <a:effectLst/>
                          <a:latin typeface="Calibri" panose="020F0502020204030204" pitchFamily="34" charset="0"/>
                          <a:cs typeface="Calibri" panose="020F0502020204030204" pitchFamily="34" charset="0"/>
                        </a:rPr>
                        <a:t>Transport och magasinering</a:t>
                      </a:r>
                      <a:endParaRPr lang="sv-SE" sz="1600" b="0" i="0" u="none" strike="noStrike" dirty="0">
                        <a:solidFill>
                          <a:srgbClr val="000000"/>
                        </a:solidFill>
                        <a:effectLst/>
                        <a:latin typeface="Calibri" panose="020F0502020204030204" pitchFamily="34" charset="0"/>
                        <a:cs typeface="Calibri" panose="020F0502020204030204" pitchFamily="34" charset="0"/>
                      </a:endParaRPr>
                    </a:p>
                  </a:txBody>
                  <a:tcPr marL="36000" marR="45720" marT="0" marB="0" anchor="b"/>
                </a:tc>
                <a:tc>
                  <a:txBody>
                    <a:bodyPr/>
                    <a:lstStyle/>
                    <a:p>
                      <a:pPr algn="r" fontAlgn="b"/>
                      <a:r>
                        <a:rPr lang="sv-SE" sz="1600" b="0" i="0" u="none" strike="noStrike">
                          <a:solidFill>
                            <a:srgbClr val="000000"/>
                          </a:solidFill>
                          <a:effectLst/>
                          <a:latin typeface="Calibri" panose="020F0502020204030204" pitchFamily="34" charset="0"/>
                          <a:cs typeface="Calibri" panose="020F0502020204030204" pitchFamily="34" charset="0"/>
                        </a:rPr>
                        <a:t>2 677</a:t>
                      </a:r>
                      <a:endParaRPr lang="sv-SE" sz="1600" b="0" i="0" u="none" strike="noStrike" dirty="0">
                        <a:solidFill>
                          <a:srgbClr val="000000"/>
                        </a:solidFill>
                        <a:effectLst/>
                        <a:latin typeface="Calibri" panose="020F0502020204030204" pitchFamily="34" charset="0"/>
                        <a:cs typeface="Calibri" panose="020F0502020204030204" pitchFamily="34" charset="0"/>
                      </a:endParaRPr>
                    </a:p>
                  </a:txBody>
                  <a:tcPr marL="36000" marR="45720" marT="0" marB="0" anchor="b"/>
                </a:tc>
                <a:tc>
                  <a:txBody>
                    <a:bodyPr/>
                    <a:lstStyle/>
                    <a:p>
                      <a:pPr algn="r" fontAlgn="b"/>
                      <a:r>
                        <a:rPr lang="sv-SE" sz="1600" b="0" i="0" u="none" strike="noStrike">
                          <a:solidFill>
                            <a:srgbClr val="000000"/>
                          </a:solidFill>
                          <a:effectLst/>
                          <a:latin typeface="Calibri" panose="020F0502020204030204" pitchFamily="34" charset="0"/>
                          <a:cs typeface="Calibri" panose="020F0502020204030204" pitchFamily="34" charset="0"/>
                        </a:rPr>
                        <a:t>27 654</a:t>
                      </a:r>
                      <a:endParaRPr lang="sv-SE" sz="1600" b="0" i="0" u="none" strike="noStrike" dirty="0">
                        <a:solidFill>
                          <a:srgbClr val="000000"/>
                        </a:solidFill>
                        <a:effectLst/>
                        <a:latin typeface="Calibri" panose="020F0502020204030204" pitchFamily="34" charset="0"/>
                        <a:cs typeface="Calibri" panose="020F0502020204030204" pitchFamily="34" charset="0"/>
                      </a:endParaRPr>
                    </a:p>
                  </a:txBody>
                  <a:tcPr marL="36000" marR="45720" marT="0" marB="0" anchor="b"/>
                </a:tc>
                <a:extLst>
                  <a:ext uri="{0D108BD9-81ED-4DB2-BD59-A6C34878D82A}">
                    <a16:rowId xmlns:a16="http://schemas.microsoft.com/office/drawing/2014/main" val="2287451022"/>
                  </a:ext>
                </a:extLst>
              </a:tr>
              <a:tr h="306982">
                <a:tc>
                  <a:txBody>
                    <a:bodyPr/>
                    <a:lstStyle/>
                    <a:p>
                      <a:pPr algn="l" fontAlgn="b"/>
                      <a:r>
                        <a:rPr lang="sv-SE" sz="1600" b="0" i="0" u="none" strike="noStrike">
                          <a:solidFill>
                            <a:srgbClr val="000000"/>
                          </a:solidFill>
                          <a:effectLst/>
                          <a:latin typeface="Calibri" panose="020F0502020204030204" pitchFamily="34" charset="0"/>
                          <a:cs typeface="Calibri" panose="020F0502020204030204" pitchFamily="34" charset="0"/>
                        </a:rPr>
                        <a:t>Annan serviceverksamhet</a:t>
                      </a:r>
                      <a:endParaRPr lang="sv-SE" sz="1600" b="0" i="0" u="none" strike="noStrike" dirty="0">
                        <a:solidFill>
                          <a:srgbClr val="000000"/>
                        </a:solidFill>
                        <a:effectLst/>
                        <a:latin typeface="Calibri" panose="020F0502020204030204" pitchFamily="34" charset="0"/>
                        <a:cs typeface="Calibri" panose="020F0502020204030204" pitchFamily="34" charset="0"/>
                      </a:endParaRPr>
                    </a:p>
                  </a:txBody>
                  <a:tcPr marL="36000" marR="45720" marT="0" marB="0" anchor="b"/>
                </a:tc>
                <a:tc>
                  <a:txBody>
                    <a:bodyPr/>
                    <a:lstStyle/>
                    <a:p>
                      <a:pPr algn="r" fontAlgn="b"/>
                      <a:r>
                        <a:rPr lang="sv-SE" sz="1600" b="0" i="0" u="none" strike="noStrike">
                          <a:solidFill>
                            <a:srgbClr val="000000"/>
                          </a:solidFill>
                          <a:effectLst/>
                          <a:latin typeface="Calibri" panose="020F0502020204030204" pitchFamily="34" charset="0"/>
                          <a:cs typeface="Calibri" panose="020F0502020204030204" pitchFamily="34" charset="0"/>
                        </a:rPr>
                        <a:t>4 473</a:t>
                      </a:r>
                      <a:endParaRPr lang="sv-SE" sz="1600" b="0" i="0" u="none" strike="noStrike" dirty="0">
                        <a:solidFill>
                          <a:srgbClr val="000000"/>
                        </a:solidFill>
                        <a:effectLst/>
                        <a:latin typeface="Calibri" panose="020F0502020204030204" pitchFamily="34" charset="0"/>
                        <a:cs typeface="Calibri" panose="020F0502020204030204" pitchFamily="34" charset="0"/>
                      </a:endParaRPr>
                    </a:p>
                  </a:txBody>
                  <a:tcPr marL="36000" marR="45720" marT="0" marB="0" anchor="b"/>
                </a:tc>
                <a:tc>
                  <a:txBody>
                    <a:bodyPr/>
                    <a:lstStyle/>
                    <a:p>
                      <a:pPr algn="r" fontAlgn="b"/>
                      <a:r>
                        <a:rPr lang="sv-SE" sz="1600" b="0" i="0" u="none" strike="noStrike">
                          <a:solidFill>
                            <a:srgbClr val="000000"/>
                          </a:solidFill>
                          <a:effectLst/>
                          <a:latin typeface="Calibri" panose="020F0502020204030204" pitchFamily="34" charset="0"/>
                          <a:cs typeface="Calibri" panose="020F0502020204030204" pitchFamily="34" charset="0"/>
                        </a:rPr>
                        <a:t>23 281</a:t>
                      </a:r>
                      <a:endParaRPr lang="sv-SE" sz="1600" b="0" i="0" u="none" strike="noStrike" dirty="0">
                        <a:solidFill>
                          <a:srgbClr val="000000"/>
                        </a:solidFill>
                        <a:effectLst/>
                        <a:latin typeface="Calibri" panose="020F0502020204030204" pitchFamily="34" charset="0"/>
                        <a:cs typeface="Calibri" panose="020F0502020204030204" pitchFamily="34" charset="0"/>
                      </a:endParaRPr>
                    </a:p>
                  </a:txBody>
                  <a:tcPr marL="36000" marR="45720" marT="0" marB="0" anchor="b"/>
                </a:tc>
                <a:extLst>
                  <a:ext uri="{0D108BD9-81ED-4DB2-BD59-A6C34878D82A}">
                    <a16:rowId xmlns:a16="http://schemas.microsoft.com/office/drawing/2014/main" val="1800313165"/>
                  </a:ext>
                </a:extLst>
              </a:tr>
              <a:tr h="306982">
                <a:tc>
                  <a:txBody>
                    <a:bodyPr/>
                    <a:lstStyle/>
                    <a:p>
                      <a:pPr algn="l" fontAlgn="b"/>
                      <a:r>
                        <a:rPr lang="sv-SE" sz="1600" b="0" i="0" u="none" strike="noStrike">
                          <a:solidFill>
                            <a:srgbClr val="000000"/>
                          </a:solidFill>
                          <a:effectLst/>
                          <a:latin typeface="Calibri" panose="020F0502020204030204" pitchFamily="34" charset="0"/>
                          <a:cs typeface="Calibri" panose="020F0502020204030204" pitchFamily="34" charset="0"/>
                        </a:rPr>
                        <a:t>Kultur, nöje och fritid</a:t>
                      </a:r>
                      <a:endParaRPr lang="sv-SE" sz="1600" b="0" i="0" u="none" strike="noStrike" dirty="0">
                        <a:solidFill>
                          <a:srgbClr val="000000"/>
                        </a:solidFill>
                        <a:effectLst/>
                        <a:latin typeface="Calibri" panose="020F0502020204030204" pitchFamily="34" charset="0"/>
                        <a:cs typeface="Calibri" panose="020F0502020204030204" pitchFamily="34" charset="0"/>
                      </a:endParaRPr>
                    </a:p>
                  </a:txBody>
                  <a:tcPr marL="36000" marR="45720" marT="0" marB="0" anchor="b"/>
                </a:tc>
                <a:tc>
                  <a:txBody>
                    <a:bodyPr/>
                    <a:lstStyle/>
                    <a:p>
                      <a:pPr algn="r" fontAlgn="b"/>
                      <a:r>
                        <a:rPr lang="sv-SE" sz="1600" b="0" i="0" u="none" strike="noStrike">
                          <a:solidFill>
                            <a:srgbClr val="000000"/>
                          </a:solidFill>
                          <a:effectLst/>
                          <a:latin typeface="Calibri" panose="020F0502020204030204" pitchFamily="34" charset="0"/>
                          <a:cs typeface="Calibri" panose="020F0502020204030204" pitchFamily="34" charset="0"/>
                        </a:rPr>
                        <a:t>4 617</a:t>
                      </a:r>
                      <a:endParaRPr lang="sv-SE" sz="1600" b="0" i="0" u="none" strike="noStrike" dirty="0">
                        <a:solidFill>
                          <a:srgbClr val="000000"/>
                        </a:solidFill>
                        <a:effectLst/>
                        <a:latin typeface="Calibri" panose="020F0502020204030204" pitchFamily="34" charset="0"/>
                        <a:cs typeface="Calibri" panose="020F0502020204030204" pitchFamily="34" charset="0"/>
                      </a:endParaRPr>
                    </a:p>
                  </a:txBody>
                  <a:tcPr marL="36000" marR="45720" marT="0" marB="0" anchor="b"/>
                </a:tc>
                <a:tc>
                  <a:txBody>
                    <a:bodyPr/>
                    <a:lstStyle/>
                    <a:p>
                      <a:pPr algn="r" fontAlgn="b"/>
                      <a:r>
                        <a:rPr lang="sv-SE" sz="1600" b="0" i="0" u="none" strike="noStrike">
                          <a:solidFill>
                            <a:srgbClr val="000000"/>
                          </a:solidFill>
                          <a:effectLst/>
                          <a:latin typeface="Calibri" panose="020F0502020204030204" pitchFamily="34" charset="0"/>
                          <a:cs typeface="Calibri" panose="020F0502020204030204" pitchFamily="34" charset="0"/>
                        </a:rPr>
                        <a:t>16 113</a:t>
                      </a:r>
                      <a:endParaRPr lang="sv-SE" sz="1600" b="0" i="0" u="none" strike="noStrike" dirty="0">
                        <a:solidFill>
                          <a:srgbClr val="000000"/>
                        </a:solidFill>
                        <a:effectLst/>
                        <a:latin typeface="Calibri" panose="020F0502020204030204" pitchFamily="34" charset="0"/>
                        <a:cs typeface="Calibri" panose="020F0502020204030204" pitchFamily="34" charset="0"/>
                      </a:endParaRPr>
                    </a:p>
                  </a:txBody>
                  <a:tcPr marL="36000" marR="45720" marT="0" marB="0" anchor="b"/>
                </a:tc>
                <a:extLst>
                  <a:ext uri="{0D108BD9-81ED-4DB2-BD59-A6C34878D82A}">
                    <a16:rowId xmlns:a16="http://schemas.microsoft.com/office/drawing/2014/main" val="3830013711"/>
                  </a:ext>
                </a:extLst>
              </a:tr>
              <a:tr h="306982">
                <a:tc>
                  <a:txBody>
                    <a:bodyPr/>
                    <a:lstStyle/>
                    <a:p>
                      <a:pPr algn="l" fontAlgn="b"/>
                      <a:r>
                        <a:rPr lang="sv-SE" sz="1600" b="0" i="0" u="none" strike="noStrike" dirty="0">
                          <a:solidFill>
                            <a:srgbClr val="000000"/>
                          </a:solidFill>
                          <a:effectLst/>
                          <a:latin typeface="Calibri" panose="020F0502020204030204" pitchFamily="34" charset="0"/>
                          <a:cs typeface="Calibri" panose="020F0502020204030204" pitchFamily="34" charset="0"/>
                        </a:rPr>
                        <a:t>Fastighetsverksamhet</a:t>
                      </a:r>
                    </a:p>
                  </a:txBody>
                  <a:tcPr marL="36000" marR="45720" marT="0" marB="0" anchor="b"/>
                </a:tc>
                <a:tc>
                  <a:txBody>
                    <a:bodyPr/>
                    <a:lstStyle/>
                    <a:p>
                      <a:pPr algn="r" fontAlgn="b"/>
                      <a:r>
                        <a:rPr lang="sv-SE" sz="1600" b="0" i="0" u="none" strike="noStrike">
                          <a:solidFill>
                            <a:srgbClr val="000000"/>
                          </a:solidFill>
                          <a:effectLst/>
                          <a:latin typeface="Calibri" panose="020F0502020204030204" pitchFamily="34" charset="0"/>
                          <a:cs typeface="Calibri" panose="020F0502020204030204" pitchFamily="34" charset="0"/>
                        </a:rPr>
                        <a:t>8 071</a:t>
                      </a:r>
                      <a:endParaRPr lang="sv-SE" sz="1600" b="0" i="0" u="none" strike="noStrike" dirty="0">
                        <a:solidFill>
                          <a:srgbClr val="000000"/>
                        </a:solidFill>
                        <a:effectLst/>
                        <a:latin typeface="Calibri" panose="020F0502020204030204" pitchFamily="34" charset="0"/>
                        <a:cs typeface="Calibri" panose="020F0502020204030204" pitchFamily="34" charset="0"/>
                      </a:endParaRPr>
                    </a:p>
                  </a:txBody>
                  <a:tcPr marL="36000" marR="45720" marT="0" marB="0" anchor="b"/>
                </a:tc>
                <a:tc>
                  <a:txBody>
                    <a:bodyPr/>
                    <a:lstStyle/>
                    <a:p>
                      <a:pPr algn="r" fontAlgn="b"/>
                      <a:r>
                        <a:rPr lang="sv-SE" sz="1600" b="0" i="0" u="none" strike="noStrike">
                          <a:solidFill>
                            <a:srgbClr val="000000"/>
                          </a:solidFill>
                          <a:effectLst/>
                          <a:latin typeface="Calibri" panose="020F0502020204030204" pitchFamily="34" charset="0"/>
                          <a:cs typeface="Calibri" panose="020F0502020204030204" pitchFamily="34" charset="0"/>
                        </a:rPr>
                        <a:t>13 966</a:t>
                      </a:r>
                      <a:endParaRPr lang="sv-SE" sz="1600" b="0" i="0" u="none" strike="noStrike" dirty="0">
                        <a:solidFill>
                          <a:srgbClr val="000000"/>
                        </a:solidFill>
                        <a:effectLst/>
                        <a:latin typeface="Calibri" panose="020F0502020204030204" pitchFamily="34" charset="0"/>
                        <a:cs typeface="Calibri" panose="020F0502020204030204" pitchFamily="34" charset="0"/>
                      </a:endParaRPr>
                    </a:p>
                  </a:txBody>
                  <a:tcPr marL="36000" marR="45720" marT="0" marB="0" anchor="b"/>
                </a:tc>
                <a:extLst>
                  <a:ext uri="{0D108BD9-81ED-4DB2-BD59-A6C34878D82A}">
                    <a16:rowId xmlns:a16="http://schemas.microsoft.com/office/drawing/2014/main" val="2087890285"/>
                  </a:ext>
                </a:extLst>
              </a:tr>
              <a:tr h="306982">
                <a:tc>
                  <a:txBody>
                    <a:bodyPr/>
                    <a:lstStyle/>
                    <a:p>
                      <a:pPr algn="l" fontAlgn="b"/>
                      <a:r>
                        <a:rPr lang="sv-SE" sz="1600" b="0" i="0" u="none" strike="noStrike" dirty="0">
                          <a:solidFill>
                            <a:srgbClr val="000000"/>
                          </a:solidFill>
                          <a:effectLst/>
                          <a:latin typeface="Calibri" panose="020F0502020204030204" pitchFamily="34" charset="0"/>
                          <a:cs typeface="Calibri" panose="020F0502020204030204" pitchFamily="34" charset="0"/>
                        </a:rPr>
                        <a:t>Tillverkning</a:t>
                      </a:r>
                    </a:p>
                  </a:txBody>
                  <a:tcPr marL="36000" marR="45720" marT="0" marB="0" anchor="b"/>
                </a:tc>
                <a:tc>
                  <a:txBody>
                    <a:bodyPr/>
                    <a:lstStyle/>
                    <a:p>
                      <a:pPr algn="r" fontAlgn="b"/>
                      <a:r>
                        <a:rPr lang="sv-SE" sz="1600" b="0" i="0" u="none" strike="noStrike">
                          <a:solidFill>
                            <a:srgbClr val="000000"/>
                          </a:solidFill>
                          <a:effectLst/>
                          <a:latin typeface="Calibri" panose="020F0502020204030204" pitchFamily="34" charset="0"/>
                          <a:cs typeface="Calibri" panose="020F0502020204030204" pitchFamily="34" charset="0"/>
                        </a:rPr>
                        <a:t>1 800</a:t>
                      </a:r>
                      <a:endParaRPr lang="sv-SE" sz="1600" b="0" i="0" u="none" strike="noStrike" dirty="0">
                        <a:solidFill>
                          <a:srgbClr val="000000"/>
                        </a:solidFill>
                        <a:effectLst/>
                        <a:latin typeface="Calibri" panose="020F0502020204030204" pitchFamily="34" charset="0"/>
                        <a:cs typeface="Calibri" panose="020F0502020204030204" pitchFamily="34" charset="0"/>
                      </a:endParaRPr>
                    </a:p>
                  </a:txBody>
                  <a:tcPr marL="36000" marR="45720" marT="0" marB="0" anchor="b"/>
                </a:tc>
                <a:tc>
                  <a:txBody>
                    <a:bodyPr/>
                    <a:lstStyle/>
                    <a:p>
                      <a:pPr algn="r" fontAlgn="b"/>
                      <a:r>
                        <a:rPr lang="sv-SE" sz="1600" b="0" i="0" u="none" strike="noStrike">
                          <a:solidFill>
                            <a:srgbClr val="000000"/>
                          </a:solidFill>
                          <a:effectLst/>
                          <a:latin typeface="Calibri" panose="020F0502020204030204" pitchFamily="34" charset="0"/>
                          <a:cs typeface="Calibri" panose="020F0502020204030204" pitchFamily="34" charset="0"/>
                        </a:rPr>
                        <a:t>12 120</a:t>
                      </a:r>
                      <a:endParaRPr lang="sv-SE" sz="1600" b="0" i="0" u="none" strike="noStrike" dirty="0">
                        <a:solidFill>
                          <a:srgbClr val="000000"/>
                        </a:solidFill>
                        <a:effectLst/>
                        <a:latin typeface="Calibri" panose="020F0502020204030204" pitchFamily="34" charset="0"/>
                        <a:cs typeface="Calibri" panose="020F0502020204030204" pitchFamily="34" charset="0"/>
                      </a:endParaRPr>
                    </a:p>
                  </a:txBody>
                  <a:tcPr marL="36000" marR="45720" marT="0" marB="0" anchor="b"/>
                </a:tc>
                <a:extLst>
                  <a:ext uri="{0D108BD9-81ED-4DB2-BD59-A6C34878D82A}">
                    <a16:rowId xmlns:a16="http://schemas.microsoft.com/office/drawing/2014/main" val="1160774883"/>
                  </a:ext>
                </a:extLst>
              </a:tr>
              <a:tr h="306982">
                <a:tc>
                  <a:txBody>
                    <a:bodyPr/>
                    <a:lstStyle/>
                    <a:p>
                      <a:pPr algn="l" fontAlgn="b"/>
                      <a:r>
                        <a:rPr lang="sv-SE" sz="1600" b="0" i="0" u="none" strike="noStrike">
                          <a:solidFill>
                            <a:srgbClr val="000000"/>
                          </a:solidFill>
                          <a:effectLst/>
                          <a:latin typeface="Calibri" panose="020F0502020204030204" pitchFamily="34" charset="0"/>
                          <a:cs typeface="Calibri" panose="020F0502020204030204" pitchFamily="34" charset="0"/>
                        </a:rPr>
                        <a:t>Vattenförsörjning; avloppsrening, avfallshantering och sanering</a:t>
                      </a:r>
                      <a:endParaRPr lang="sv-SE" sz="1600" b="0" i="0" u="none" strike="noStrike" dirty="0">
                        <a:solidFill>
                          <a:srgbClr val="000000"/>
                        </a:solidFill>
                        <a:effectLst/>
                        <a:latin typeface="Calibri" panose="020F0502020204030204" pitchFamily="34" charset="0"/>
                        <a:cs typeface="Calibri" panose="020F0502020204030204" pitchFamily="34" charset="0"/>
                      </a:endParaRPr>
                    </a:p>
                  </a:txBody>
                  <a:tcPr marL="36000" marR="45720" marT="0" marB="0" anchor="b"/>
                </a:tc>
                <a:tc>
                  <a:txBody>
                    <a:bodyPr/>
                    <a:lstStyle/>
                    <a:p>
                      <a:pPr algn="r" fontAlgn="b"/>
                      <a:r>
                        <a:rPr lang="sv-SE" sz="1600" b="0" i="0" u="none" strike="noStrike" dirty="0">
                          <a:solidFill>
                            <a:srgbClr val="000000"/>
                          </a:solidFill>
                          <a:effectLst/>
                          <a:latin typeface="Calibri" panose="020F0502020204030204" pitchFamily="34" charset="0"/>
                          <a:cs typeface="Calibri" panose="020F0502020204030204" pitchFamily="34" charset="0"/>
                        </a:rPr>
                        <a:t>109</a:t>
                      </a:r>
                    </a:p>
                  </a:txBody>
                  <a:tcPr marL="36000" marR="45720" marT="0" marB="0" anchor="b"/>
                </a:tc>
                <a:tc>
                  <a:txBody>
                    <a:bodyPr/>
                    <a:lstStyle/>
                    <a:p>
                      <a:pPr algn="r" fontAlgn="b"/>
                      <a:r>
                        <a:rPr lang="sv-SE" sz="1600" b="0" i="0" u="none" strike="noStrike">
                          <a:solidFill>
                            <a:srgbClr val="000000"/>
                          </a:solidFill>
                          <a:effectLst/>
                          <a:latin typeface="Calibri" panose="020F0502020204030204" pitchFamily="34" charset="0"/>
                          <a:cs typeface="Calibri" panose="020F0502020204030204" pitchFamily="34" charset="0"/>
                        </a:rPr>
                        <a:t>1 569</a:t>
                      </a:r>
                      <a:endParaRPr lang="sv-SE" sz="1600" b="0" i="0" u="none" strike="noStrike" dirty="0">
                        <a:solidFill>
                          <a:srgbClr val="000000"/>
                        </a:solidFill>
                        <a:effectLst/>
                        <a:latin typeface="Calibri" panose="020F0502020204030204" pitchFamily="34" charset="0"/>
                        <a:cs typeface="Calibri" panose="020F0502020204030204" pitchFamily="34" charset="0"/>
                      </a:endParaRPr>
                    </a:p>
                  </a:txBody>
                  <a:tcPr marL="36000" marR="45720" marT="0" marB="0" anchor="b"/>
                </a:tc>
                <a:extLst>
                  <a:ext uri="{0D108BD9-81ED-4DB2-BD59-A6C34878D82A}">
                    <a16:rowId xmlns:a16="http://schemas.microsoft.com/office/drawing/2014/main" val="4285512392"/>
                  </a:ext>
                </a:extLst>
              </a:tr>
              <a:tr h="306982">
                <a:tc>
                  <a:txBody>
                    <a:bodyPr/>
                    <a:lstStyle/>
                    <a:p>
                      <a:pPr algn="l" fontAlgn="b"/>
                      <a:r>
                        <a:rPr lang="sv-SE" sz="1600" b="0" i="0" u="none" strike="noStrike">
                          <a:solidFill>
                            <a:srgbClr val="000000"/>
                          </a:solidFill>
                          <a:effectLst/>
                          <a:latin typeface="Calibri" panose="020F0502020204030204" pitchFamily="34" charset="0"/>
                          <a:cs typeface="Calibri" panose="020F0502020204030204" pitchFamily="34" charset="0"/>
                        </a:rPr>
                        <a:t>Försörjning av el, gas, värme och kyla</a:t>
                      </a:r>
                      <a:endParaRPr lang="sv-SE" sz="1600" b="0" i="0" u="none" strike="noStrike" dirty="0">
                        <a:solidFill>
                          <a:srgbClr val="000000"/>
                        </a:solidFill>
                        <a:effectLst/>
                        <a:latin typeface="Calibri" panose="020F0502020204030204" pitchFamily="34" charset="0"/>
                        <a:cs typeface="Calibri" panose="020F0502020204030204" pitchFamily="34" charset="0"/>
                      </a:endParaRPr>
                    </a:p>
                  </a:txBody>
                  <a:tcPr marL="36000" marR="45720" marT="0" marB="0" anchor="b"/>
                </a:tc>
                <a:tc>
                  <a:txBody>
                    <a:bodyPr/>
                    <a:lstStyle/>
                    <a:p>
                      <a:pPr algn="r" fontAlgn="b"/>
                      <a:r>
                        <a:rPr lang="sv-SE" sz="1600" b="0" i="0" u="none" strike="noStrike" dirty="0">
                          <a:solidFill>
                            <a:srgbClr val="000000"/>
                          </a:solidFill>
                          <a:effectLst/>
                          <a:latin typeface="Calibri" panose="020F0502020204030204" pitchFamily="34" charset="0"/>
                          <a:cs typeface="Calibri" panose="020F0502020204030204" pitchFamily="34" charset="0"/>
                        </a:rPr>
                        <a:t>149</a:t>
                      </a:r>
                    </a:p>
                  </a:txBody>
                  <a:tcPr marL="36000" marR="45720" marT="0" marB="0" anchor="b"/>
                </a:tc>
                <a:tc>
                  <a:txBody>
                    <a:bodyPr/>
                    <a:lstStyle/>
                    <a:p>
                      <a:pPr algn="r" fontAlgn="b"/>
                      <a:r>
                        <a:rPr lang="sv-SE" sz="1600" b="0" i="0" u="none" strike="noStrike">
                          <a:solidFill>
                            <a:srgbClr val="000000"/>
                          </a:solidFill>
                          <a:effectLst/>
                          <a:latin typeface="Calibri" panose="020F0502020204030204" pitchFamily="34" charset="0"/>
                          <a:cs typeface="Calibri" panose="020F0502020204030204" pitchFamily="34" charset="0"/>
                        </a:rPr>
                        <a:t>1 436</a:t>
                      </a:r>
                      <a:endParaRPr lang="sv-SE" sz="1600" b="0" i="0" u="none" strike="noStrike" dirty="0">
                        <a:solidFill>
                          <a:srgbClr val="000000"/>
                        </a:solidFill>
                        <a:effectLst/>
                        <a:latin typeface="Calibri" panose="020F0502020204030204" pitchFamily="34" charset="0"/>
                        <a:cs typeface="Calibri" panose="020F0502020204030204" pitchFamily="34" charset="0"/>
                      </a:endParaRPr>
                    </a:p>
                  </a:txBody>
                  <a:tcPr marL="36000" marR="45720" marT="0" marB="0" anchor="b"/>
                </a:tc>
                <a:extLst>
                  <a:ext uri="{0D108BD9-81ED-4DB2-BD59-A6C34878D82A}">
                    <a16:rowId xmlns:a16="http://schemas.microsoft.com/office/drawing/2014/main" val="560748179"/>
                  </a:ext>
                </a:extLst>
              </a:tr>
              <a:tr h="306982">
                <a:tc>
                  <a:txBody>
                    <a:bodyPr/>
                    <a:lstStyle/>
                    <a:p>
                      <a:pPr algn="l" fontAlgn="b"/>
                      <a:r>
                        <a:rPr lang="sv-SE" sz="1600" b="1" i="0" u="none" strike="noStrike" dirty="0">
                          <a:solidFill>
                            <a:srgbClr val="000000"/>
                          </a:solidFill>
                          <a:effectLst/>
                          <a:latin typeface="Calibri" panose="020F0502020204030204" pitchFamily="34" charset="0"/>
                          <a:cs typeface="Calibri" panose="020F0502020204030204" pitchFamily="34" charset="0"/>
                        </a:rPr>
                        <a:t>Totalsumma</a:t>
                      </a:r>
                    </a:p>
                  </a:txBody>
                  <a:tcPr marL="36000" marR="45720" marT="0" marB="0" anchor="b"/>
                </a:tc>
                <a:tc>
                  <a:txBody>
                    <a:bodyPr/>
                    <a:lstStyle/>
                    <a:p>
                      <a:pPr algn="r" fontAlgn="b"/>
                      <a:r>
                        <a:rPr lang="sv-SE" sz="1600" b="1" i="0" u="none" strike="noStrike">
                          <a:solidFill>
                            <a:srgbClr val="000000"/>
                          </a:solidFill>
                          <a:effectLst/>
                          <a:latin typeface="Calibri" panose="020F0502020204030204" pitchFamily="34" charset="0"/>
                          <a:cs typeface="Calibri" panose="020F0502020204030204" pitchFamily="34" charset="0"/>
                        </a:rPr>
                        <a:t>89 937</a:t>
                      </a:r>
                      <a:endParaRPr lang="sv-SE" sz="1600" b="1" i="0" u="none" strike="noStrike" dirty="0">
                        <a:solidFill>
                          <a:srgbClr val="000000"/>
                        </a:solidFill>
                        <a:effectLst/>
                        <a:latin typeface="Calibri" panose="020F0502020204030204" pitchFamily="34" charset="0"/>
                        <a:cs typeface="Calibri" panose="020F0502020204030204" pitchFamily="34" charset="0"/>
                      </a:endParaRPr>
                    </a:p>
                  </a:txBody>
                  <a:tcPr marL="36000" marR="45720" marT="0" marB="0" anchor="b"/>
                </a:tc>
                <a:tc>
                  <a:txBody>
                    <a:bodyPr/>
                    <a:lstStyle/>
                    <a:p>
                      <a:pPr algn="r" fontAlgn="b"/>
                      <a:r>
                        <a:rPr lang="sv-SE" sz="1600" b="1" i="0" u="none" strike="noStrike" dirty="0">
                          <a:solidFill>
                            <a:srgbClr val="000000"/>
                          </a:solidFill>
                          <a:effectLst/>
                          <a:latin typeface="Calibri" panose="020F0502020204030204" pitchFamily="34" charset="0"/>
                          <a:cs typeface="Calibri" panose="020F0502020204030204" pitchFamily="34" charset="0"/>
                        </a:rPr>
                        <a:t>708 893</a:t>
                      </a:r>
                    </a:p>
                  </a:txBody>
                  <a:tcPr marL="36000" marR="45720" marT="0" marB="0" anchor="b"/>
                </a:tc>
                <a:extLst>
                  <a:ext uri="{0D108BD9-81ED-4DB2-BD59-A6C34878D82A}">
                    <a16:rowId xmlns:a16="http://schemas.microsoft.com/office/drawing/2014/main" val="2015154847"/>
                  </a:ext>
                </a:extLst>
              </a:tr>
            </a:tbl>
          </a:graphicData>
        </a:graphic>
      </p:graphicFrame>
      <p:sp>
        <p:nvSpPr>
          <p:cNvPr id="2" name="Rubrik 1"/>
          <p:cNvSpPr>
            <a:spLocks noGrp="1"/>
          </p:cNvSpPr>
          <p:nvPr>
            <p:ph type="title"/>
          </p:nvPr>
        </p:nvSpPr>
        <p:spPr>
          <a:xfrm>
            <a:off x="1981200" y="-205244"/>
            <a:ext cx="8426449" cy="1113955"/>
          </a:xfrm>
        </p:spPr>
        <p:txBody>
          <a:bodyPr/>
          <a:lstStyle/>
          <a:p>
            <a:r>
              <a:rPr lang="sv-SE"/>
              <a:t>Våra största branscher</a:t>
            </a:r>
            <a:endParaRPr lang="sv-SE" dirty="0"/>
          </a:p>
        </p:txBody>
      </p:sp>
    </p:spTree>
    <p:extLst>
      <p:ext uri="{BB962C8B-B14F-4D97-AF65-F5344CB8AC3E}">
        <p14:creationId xmlns:p14="http://schemas.microsoft.com/office/powerpoint/2010/main" val="284067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tockholm Business Region">
  <a:themeElements>
    <a:clrScheme name="SBR">
      <a:dk1>
        <a:sysClr val="windowText" lastClr="000000"/>
      </a:dk1>
      <a:lt1>
        <a:sysClr val="window" lastClr="FFFFFF"/>
      </a:lt1>
      <a:dk2>
        <a:srgbClr val="000000"/>
      </a:dk2>
      <a:lt2>
        <a:srgbClr val="E6E6E6"/>
      </a:lt2>
      <a:accent1>
        <a:srgbClr val="052364"/>
      </a:accent1>
      <a:accent2>
        <a:srgbClr val="C40064"/>
      </a:accent2>
      <a:accent3>
        <a:srgbClr val="006EBF"/>
      </a:accent3>
      <a:accent4>
        <a:srgbClr val="00867F"/>
      </a:accent4>
      <a:accent5>
        <a:srgbClr val="DD4A2C"/>
      </a:accent5>
      <a:accent6>
        <a:srgbClr val="5D237D"/>
      </a:accent6>
      <a:hlink>
        <a:srgbClr val="5F5F5F"/>
      </a:hlink>
      <a:folHlink>
        <a:srgbClr val="919191"/>
      </a:folHlink>
    </a:clrScheme>
    <a:fontScheme name="SBR New">
      <a:majorFont>
        <a:latin typeface="Futura Std Book"/>
        <a:ea typeface=""/>
        <a:cs typeface=""/>
      </a:majorFont>
      <a:minorFont>
        <a:latin typeface="Futura Std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defPPr algn="l">
          <a:defRPr dirty="0" smtClean="0">
            <a:latin typeface="+mj-lt"/>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objectDefaults>
  <a:extraClrSchemeLst/>
  <a:custClrLst>
    <a:custClr name="Light Pink">
      <a:srgbClr val="FEDEED"/>
    </a:custClr>
    <a:custClr name="Light Blue">
      <a:srgbClr val="D6EDFC"/>
    </a:custClr>
    <a:custClr name="Light Green">
      <a:srgbClr val="D5F7F4"/>
    </a:custClr>
    <a:custClr name="Light Orange">
      <a:srgbClr val="FFD7D2"/>
    </a:custClr>
    <a:custClr name="Light Purple">
      <a:srgbClr val="F1E6FC"/>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Sthlm bus region mall.potx" id="{BBE9F059-FF3E-480B-ABD2-2B612FA833F2}" vid="{23A7E7B9-E1D0-41F2-861D-2464AD63BA6E}"/>
    </a:ext>
  </a:extLst>
</a:theme>
</file>

<file path=ppt/theme/theme2.xml><?xml version="1.0" encoding="utf-8"?>
<a:theme xmlns:a="http://schemas.openxmlformats.org/drawingml/2006/main" name="Default">
  <a:themeElements>
    <a:clrScheme name="SBR">
      <a:dk1>
        <a:sysClr val="windowText" lastClr="000000"/>
      </a:dk1>
      <a:lt1>
        <a:sysClr val="window" lastClr="FFFFFF"/>
      </a:lt1>
      <a:dk2>
        <a:srgbClr val="000000"/>
      </a:dk2>
      <a:lt2>
        <a:srgbClr val="E6E6E6"/>
      </a:lt2>
      <a:accent1>
        <a:srgbClr val="052364"/>
      </a:accent1>
      <a:accent2>
        <a:srgbClr val="C40064"/>
      </a:accent2>
      <a:accent3>
        <a:srgbClr val="006EBF"/>
      </a:accent3>
      <a:accent4>
        <a:srgbClr val="00867F"/>
      </a:accent4>
      <a:accent5>
        <a:srgbClr val="DD4A2C"/>
      </a:accent5>
      <a:accent6>
        <a:srgbClr val="5D237D"/>
      </a:accent6>
      <a:hlink>
        <a:srgbClr val="5F5F5F"/>
      </a:hlink>
      <a:folHlink>
        <a:srgbClr val="919191"/>
      </a:folHlink>
    </a:clrScheme>
    <a:fontScheme name="SBR">
      <a:majorFont>
        <a:latin typeface="Futura Std Book"/>
        <a:ea typeface=""/>
        <a:cs typeface=""/>
      </a:majorFont>
      <a:minorFont>
        <a:latin typeface="Garamo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Light Pink">
      <a:srgbClr val="FEDEED"/>
    </a:custClr>
    <a:custClr name="Light Blue">
      <a:srgbClr val="D6EDFC"/>
    </a:custClr>
    <a:custClr name="Light Green">
      <a:srgbClr val="D5F7F4"/>
    </a:custClr>
    <a:custClr name="Light Orange">
      <a:srgbClr val="FFD7D2"/>
    </a:custClr>
    <a:custClr name="Light Purple">
      <a:srgbClr val="F1E6FC"/>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Default" id="{C87DB9DA-02A5-4140-BC65-5F528FB97C53}" vid="{F1766795-0814-4FFD-B318-26DA62B63690}"/>
    </a:ext>
  </a:extLst>
</a:theme>
</file>

<file path=ppt/theme/theme3.xml><?xml version="1.0" encoding="utf-8"?>
<a:theme xmlns:a="http://schemas.openxmlformats.org/drawingml/2006/main" name="Default">
  <a:themeElements>
    <a:clrScheme name="SBR">
      <a:dk1>
        <a:sysClr val="windowText" lastClr="000000"/>
      </a:dk1>
      <a:lt1>
        <a:sysClr val="window" lastClr="FFFFFF"/>
      </a:lt1>
      <a:dk2>
        <a:srgbClr val="000000"/>
      </a:dk2>
      <a:lt2>
        <a:srgbClr val="E6E6E6"/>
      </a:lt2>
      <a:accent1>
        <a:srgbClr val="052364"/>
      </a:accent1>
      <a:accent2>
        <a:srgbClr val="C40064"/>
      </a:accent2>
      <a:accent3>
        <a:srgbClr val="006EBF"/>
      </a:accent3>
      <a:accent4>
        <a:srgbClr val="00867F"/>
      </a:accent4>
      <a:accent5>
        <a:srgbClr val="DD4A2C"/>
      </a:accent5>
      <a:accent6>
        <a:srgbClr val="5D237D"/>
      </a:accent6>
      <a:hlink>
        <a:srgbClr val="5F5F5F"/>
      </a:hlink>
      <a:folHlink>
        <a:srgbClr val="919191"/>
      </a:folHlink>
    </a:clrScheme>
    <a:fontScheme name="SBR">
      <a:majorFont>
        <a:latin typeface="Futura Std Book"/>
        <a:ea typeface=""/>
        <a:cs typeface=""/>
      </a:majorFont>
      <a:minorFont>
        <a:latin typeface="Garamo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Light Pink">
      <a:srgbClr val="FEDEED"/>
    </a:custClr>
    <a:custClr name="Light Blue">
      <a:srgbClr val="D6EDFC"/>
    </a:custClr>
    <a:custClr name="Light Green">
      <a:srgbClr val="D5F7F4"/>
    </a:custClr>
    <a:custClr name="Light Orange">
      <a:srgbClr val="FFD7D2"/>
    </a:custClr>
    <a:custClr name="Light Purple">
      <a:srgbClr val="F1E6FC"/>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Default" id="{C87DB9DA-02A5-4140-BC65-5F528FB97C53}" vid="{F1766795-0814-4FFD-B318-26DA62B63690}"/>
    </a:ext>
  </a:extLst>
</a:theme>
</file>

<file path=docProps/app.xml><?xml version="1.0" encoding="utf-8"?>
<Properties xmlns="http://schemas.openxmlformats.org/officeDocument/2006/extended-properties" xmlns:vt="http://schemas.openxmlformats.org/officeDocument/2006/docPropsVTypes">
  <Template>PPT mall_kort_utan exempelsidor_16_9</Template>
  <TotalTime>44</TotalTime>
  <Words>1222</Words>
  <Application>Microsoft Office PowerPoint</Application>
  <PresentationFormat>Bredbild</PresentationFormat>
  <Paragraphs>275</Paragraphs>
  <Slides>16</Slides>
  <Notes>7</Notes>
  <HiddenSlides>2</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16</vt:i4>
      </vt:variant>
    </vt:vector>
  </HeadingPairs>
  <TitlesOfParts>
    <vt:vector size="22" baseType="lpstr">
      <vt:lpstr>Arial</vt:lpstr>
      <vt:lpstr>Arial Black</vt:lpstr>
      <vt:lpstr>Calibri</vt:lpstr>
      <vt:lpstr>Futura Std Book</vt:lpstr>
      <vt:lpstr>Garamond</vt:lpstr>
      <vt:lpstr>Stockholm Business Region</vt:lpstr>
      <vt:lpstr>PowerPoint-presentation</vt:lpstr>
      <vt:lpstr>PowerPoint-presentation</vt:lpstr>
      <vt:lpstr>Tillväxt, ranking och konjunktur</vt:lpstr>
      <vt:lpstr>Tillväxtanalysen 2020</vt:lpstr>
      <vt:lpstr>Konkurser och rekonstruktioner  – Arbetsställen i Stockholm</vt:lpstr>
      <vt:lpstr>Anställda som blivit av med arbete pga konkurs</vt:lpstr>
      <vt:lpstr>Företags- och arbetsplatsförekomster i Stockholms stad 2020</vt:lpstr>
      <vt:lpstr>Företagen i Stockholms stad</vt:lpstr>
      <vt:lpstr>Våra största branscher</vt:lpstr>
      <vt:lpstr>Arbetsställen i staden</vt:lpstr>
      <vt:lpstr>Ranking: Stockholm</vt:lpstr>
      <vt:lpstr>Sammanfattande omdöme</vt:lpstr>
      <vt:lpstr>Enkätsvar</vt:lpstr>
      <vt:lpstr>Konjunkturen i regionen </vt:lpstr>
      <vt:lpstr>Nyföretagandet håller i sig</vt:lpstr>
      <vt:lpstr>Arbetsmarknaden – arbetslösheten ökar</vt:lpstr>
    </vt:vector>
  </TitlesOfParts>
  <Company>Stockholms Stad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Birgitta Holmström</dc:creator>
  <cp:keywords>class='Open'</cp:keywords>
  <cp:lastModifiedBy>Håkan Rosander</cp:lastModifiedBy>
  <cp:revision>7</cp:revision>
  <cp:lastPrinted>2017-05-08T11:48:36Z</cp:lastPrinted>
  <dcterms:created xsi:type="dcterms:W3CDTF">2020-09-30T11:23:02Z</dcterms:created>
  <dcterms:modified xsi:type="dcterms:W3CDTF">2020-09-30T12:26:46Z</dcterms:modified>
</cp:coreProperties>
</file>